
<file path=[Content_Types].xml><?xml version="1.0" encoding="utf-8"?>
<Types xmlns="http://schemas.openxmlformats.org/package/2006/content-types">
  <Default Extension="fntdata" ContentType="application/x-fontdata"/>
  <Default Extension="jpeg" ContentType="image/jpeg"/>
  <Default Extension="m4a" ContentType="audio/mp4"/>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8288000" cy="10287000"/>
  <p:notesSz cx="6858000" cy="9144000"/>
  <p:embeddedFontLst>
    <p:embeddedFont>
      <p:font typeface="Barlow Condensed" panose="00000506000000000000" pitchFamily="2" charset="0"/>
      <p:regular r:id="rId19"/>
    </p:embeddedFont>
    <p:embeddedFont>
      <p:font typeface="Barlow Condensed Bold" panose="00000806000000000000" pitchFamily="2" charset="0"/>
      <p:bold r:id="rId20"/>
    </p:embeddedFont>
    <p:embeddedFont>
      <p:font typeface="Barlow Light" panose="00000400000000000000" pitchFamily="2"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microsoft.com/office/2007/relationships/media" Target="../media/media16.m4a"/><Relationship Id="rId7" Type="http://schemas.openxmlformats.org/officeDocument/2006/relationships/image" Target="../media/image1.png"/><Relationship Id="rId2" Type="http://schemas.microsoft.com/office/2007/relationships/media" Target="../media/media15.mp4"/><Relationship Id="rId1" Type="http://schemas.openxmlformats.org/officeDocument/2006/relationships/video" Target="NULL" TargetMode="External"/><Relationship Id="rId6" Type="http://schemas.openxmlformats.org/officeDocument/2006/relationships/image" Target="../media/image14.jpeg"/><Relationship Id="rId5" Type="http://schemas.openxmlformats.org/officeDocument/2006/relationships/slideLayout" Target="../slideLayouts/slideLayout7.xml"/><Relationship Id="rId4" Type="http://schemas.openxmlformats.org/officeDocument/2006/relationships/audio" Target="../media/media16.m4a"/></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7.xml"/><Relationship Id="rId7" Type="http://schemas.openxmlformats.org/officeDocument/2006/relationships/image" Target="../media/image8.sv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7.png"/><Relationship Id="rId5" Type="http://schemas.openxmlformats.org/officeDocument/2006/relationships/image" Target="../media/image6.svg"/><Relationship Id="rId10" Type="http://schemas.openxmlformats.org/officeDocument/2006/relationships/image" Target="../media/image1.png"/><Relationship Id="rId4" Type="http://schemas.openxmlformats.org/officeDocument/2006/relationships/image" Target="../media/image5.png"/><Relationship Id="rId9"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sp>
        <p:nvSpPr>
          <p:cNvPr id="2" name="TextBox 2"/>
          <p:cNvSpPr txBox="1"/>
          <p:nvPr/>
        </p:nvSpPr>
        <p:spPr>
          <a:xfrm>
            <a:off x="1028700" y="1165225"/>
            <a:ext cx="10653333" cy="4439973"/>
          </a:xfrm>
          <a:prstGeom prst="rect">
            <a:avLst/>
          </a:prstGeom>
        </p:spPr>
        <p:txBody>
          <a:bodyPr lIns="0" tIns="0" rIns="0" bIns="0" rtlCol="0" anchor="t">
            <a:spAutoFit/>
          </a:bodyPr>
          <a:lstStyle/>
          <a:p>
            <a:pPr algn="l">
              <a:lnSpc>
                <a:spcPts val="11595"/>
              </a:lnSpc>
            </a:pPr>
            <a:r>
              <a:rPr lang="en-US" sz="10541">
                <a:solidFill>
                  <a:srgbClr val="FFFFFF"/>
                </a:solidFill>
                <a:latin typeface="Barlow Condensed Semi-Bold"/>
                <a:ea typeface="Barlow Condensed Semi-Bold"/>
                <a:cs typeface="Barlow Condensed Semi-Bold"/>
                <a:sym typeface="Barlow Condensed Semi-Bold"/>
              </a:rPr>
              <a:t>HELMET DETECTION USING YOLOV3 AND OPENCV</a:t>
            </a:r>
          </a:p>
        </p:txBody>
      </p:sp>
      <p:sp>
        <p:nvSpPr>
          <p:cNvPr id="3" name="TextBox 3"/>
          <p:cNvSpPr txBox="1"/>
          <p:nvPr/>
        </p:nvSpPr>
        <p:spPr>
          <a:xfrm>
            <a:off x="14466381" y="8826475"/>
            <a:ext cx="3032945" cy="468630"/>
          </a:xfrm>
          <a:prstGeom prst="rect">
            <a:avLst/>
          </a:prstGeom>
        </p:spPr>
        <p:txBody>
          <a:bodyPr lIns="0" tIns="0" rIns="0" bIns="0" rtlCol="0" anchor="t">
            <a:spAutoFit/>
          </a:bodyPr>
          <a:lstStyle/>
          <a:p>
            <a:pPr algn="l">
              <a:lnSpc>
                <a:spcPts val="3840"/>
              </a:lnSpc>
            </a:pPr>
            <a:r>
              <a:rPr lang="en-US" sz="2400">
                <a:solidFill>
                  <a:srgbClr val="FFFFFF"/>
                </a:solidFill>
                <a:latin typeface="Barlow Light"/>
                <a:ea typeface="Barlow Light"/>
                <a:cs typeface="Barlow Light"/>
                <a:sym typeface="Barlow Light"/>
              </a:rPr>
              <a:t>Lekshmi L</a:t>
            </a:r>
          </a:p>
        </p:txBody>
      </p:sp>
      <p:sp>
        <p:nvSpPr>
          <p:cNvPr id="4" name="TextBox 4"/>
          <p:cNvSpPr txBox="1"/>
          <p:nvPr/>
        </p:nvSpPr>
        <p:spPr>
          <a:xfrm>
            <a:off x="1028700" y="8684895"/>
            <a:ext cx="9314496" cy="573405"/>
          </a:xfrm>
          <a:prstGeom prst="rect">
            <a:avLst/>
          </a:prstGeom>
        </p:spPr>
        <p:txBody>
          <a:bodyPr lIns="0" tIns="0" rIns="0" bIns="0" rtlCol="0" anchor="t">
            <a:spAutoFit/>
          </a:bodyPr>
          <a:lstStyle/>
          <a:p>
            <a:pPr algn="l">
              <a:lnSpc>
                <a:spcPts val="4620"/>
              </a:lnSpc>
              <a:spcBef>
                <a:spcPct val="0"/>
              </a:spcBef>
            </a:pPr>
            <a:r>
              <a:rPr lang="en-US" sz="3300">
                <a:solidFill>
                  <a:srgbClr val="FFFFFF"/>
                </a:solidFill>
                <a:latin typeface="Barlow Light"/>
                <a:ea typeface="Barlow Light"/>
                <a:cs typeface="Barlow Light"/>
                <a:sym typeface="Barlow Light"/>
              </a:rPr>
              <a:t>Mentorness task 2</a:t>
            </a:r>
          </a:p>
        </p:txBody>
      </p:sp>
      <p:pic>
        <p:nvPicPr>
          <p:cNvPr id="6" name="Audio 5">
            <a:hlinkClick r:id="" action="ppaction://media"/>
            <a:extLst>
              <a:ext uri="{FF2B5EF4-FFF2-40B4-BE49-F238E27FC236}">
                <a16:creationId xmlns:a16="http://schemas.microsoft.com/office/drawing/2014/main" id="{2079C9C4-4E83-DC10-483D-1700B180B00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8350">
        <p15:prstTrans prst="pageCurlDouble"/>
      </p:transition>
    </mc:Choice>
    <mc:Fallback>
      <p:transition spd="slow" advTm="1835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9277" b="-9277"/>
            </a:stretch>
          </a:blipFill>
        </p:spPr>
      </p:sp>
      <p:sp>
        <p:nvSpPr>
          <p:cNvPr id="3" name="TextBox 3"/>
          <p:cNvSpPr txBox="1"/>
          <p:nvPr/>
        </p:nvSpPr>
        <p:spPr>
          <a:xfrm>
            <a:off x="10325100" y="4010025"/>
            <a:ext cx="6031991" cy="2257425"/>
          </a:xfrm>
          <a:prstGeom prst="rect">
            <a:avLst/>
          </a:prstGeom>
        </p:spPr>
        <p:txBody>
          <a:bodyPr lIns="0" tIns="0" rIns="0" bIns="0" rtlCol="0" anchor="t">
            <a:spAutoFit/>
          </a:bodyPr>
          <a:lstStyle/>
          <a:p>
            <a:pPr algn="l">
              <a:lnSpc>
                <a:spcPts val="8879"/>
              </a:lnSpc>
            </a:pPr>
            <a:r>
              <a:rPr lang="en-US" sz="7399">
                <a:solidFill>
                  <a:srgbClr val="FFFFFF"/>
                </a:solidFill>
                <a:latin typeface="Barlow Condensed Bold"/>
                <a:ea typeface="Barlow Condensed Bold"/>
                <a:cs typeface="Barlow Condensed Bold"/>
                <a:sym typeface="Barlow Condensed Bold"/>
              </a:rPr>
              <a:t>Phases of Implementation</a:t>
            </a:r>
          </a:p>
        </p:txBody>
      </p:sp>
      <p:pic>
        <p:nvPicPr>
          <p:cNvPr id="4" name="Audio 3">
            <a:hlinkClick r:id="" action="ppaction://media"/>
            <a:extLst>
              <a:ext uri="{FF2B5EF4-FFF2-40B4-BE49-F238E27FC236}">
                <a16:creationId xmlns:a16="http://schemas.microsoft.com/office/drawing/2014/main" id="{DD39D1BB-6A07-9A86-64A7-37EBEC533B4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8103">
        <p15:prstTrans prst="pageCurlDouble"/>
      </p:transition>
    </mc:Choice>
    <mc:Fallback>
      <p:transition spd="slow" advTm="810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l="-27965" t="-28367" r="-19082" b="-10647"/>
            </a:stretch>
          </a:blipFill>
        </p:spPr>
      </p:sp>
      <p:pic>
        <p:nvPicPr>
          <p:cNvPr id="3" name="Audio 2">
            <a:hlinkClick r:id="" action="ppaction://media"/>
            <a:extLst>
              <a:ext uri="{FF2B5EF4-FFF2-40B4-BE49-F238E27FC236}">
                <a16:creationId xmlns:a16="http://schemas.microsoft.com/office/drawing/2014/main" id="{65E823B6-DFB3-D9A0-09A7-152AF2C1BA7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6632">
        <p15:prstTrans prst="pageCurlDouble"/>
      </p:transition>
    </mc:Choice>
    <mc:Fallback>
      <p:transition spd="slow" advTm="266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grpSp>
        <p:nvGrpSpPr>
          <p:cNvPr id="2" name="Group 2"/>
          <p:cNvGrpSpPr/>
          <p:nvPr/>
        </p:nvGrpSpPr>
        <p:grpSpPr>
          <a:xfrm>
            <a:off x="9144000" y="1028700"/>
            <a:ext cx="8115300" cy="2003963"/>
            <a:chOff x="0" y="0"/>
            <a:chExt cx="10820400" cy="2671950"/>
          </a:xfrm>
        </p:grpSpPr>
        <p:sp>
          <p:nvSpPr>
            <p:cNvPr id="3" name="TextBox 3"/>
            <p:cNvSpPr txBox="1"/>
            <p:nvPr/>
          </p:nvSpPr>
          <p:spPr>
            <a:xfrm>
              <a:off x="0" y="-66675"/>
              <a:ext cx="10820400" cy="685588"/>
            </a:xfrm>
            <a:prstGeom prst="rect">
              <a:avLst/>
            </a:prstGeom>
          </p:spPr>
          <p:txBody>
            <a:bodyPr lIns="0" tIns="0" rIns="0" bIns="0" rtlCol="0" anchor="t">
              <a:spAutoFit/>
            </a:bodyPr>
            <a:lstStyle/>
            <a:p>
              <a:pPr algn="l">
                <a:lnSpc>
                  <a:spcPts val="4340"/>
                </a:lnSpc>
              </a:pPr>
              <a:r>
                <a:rPr lang="en-US" sz="3100">
                  <a:solidFill>
                    <a:srgbClr val="FFFFFF"/>
                  </a:solidFill>
                  <a:latin typeface="Barlow Condensed Semi-Bold"/>
                  <a:ea typeface="Barlow Condensed Semi-Bold"/>
                  <a:cs typeface="Barlow Condensed Semi-Bold"/>
                  <a:sym typeface="Barlow Condensed Semi-Bold"/>
                </a:rPr>
                <a:t>PREPROCESSING IMAGES</a:t>
              </a:r>
            </a:p>
          </p:txBody>
        </p:sp>
        <p:sp>
          <p:nvSpPr>
            <p:cNvPr id="4" name="TextBox 4"/>
            <p:cNvSpPr txBox="1"/>
            <p:nvPr/>
          </p:nvSpPr>
          <p:spPr>
            <a:xfrm>
              <a:off x="0" y="801240"/>
              <a:ext cx="10820400" cy="1870710"/>
            </a:xfrm>
            <a:prstGeom prst="rect">
              <a:avLst/>
            </a:prstGeom>
          </p:spPr>
          <p:txBody>
            <a:bodyPr lIns="0" tIns="0" rIns="0" bIns="0" rtlCol="0" anchor="t">
              <a:spAutoFit/>
            </a:bodyPr>
            <a:lstStyle/>
            <a:p>
              <a:pPr marL="582928" lvl="1" indent="-291464" algn="l">
                <a:lnSpc>
                  <a:spcPts val="3779"/>
                </a:lnSpc>
                <a:buFont typeface="Arial"/>
                <a:buChar char="•"/>
              </a:pPr>
              <a:r>
                <a:rPr lang="en-US" sz="2699">
                  <a:solidFill>
                    <a:srgbClr val="FFFFFF"/>
                  </a:solidFill>
                  <a:latin typeface="Barlow Light"/>
                  <a:ea typeface="Barlow Light"/>
                  <a:cs typeface="Barlow Light"/>
                  <a:sym typeface="Barlow Light"/>
                </a:rPr>
                <a:t>Enhance image quality, resize, and adjust brightness for optimal input to the YOLOv3 model.</a:t>
              </a:r>
            </a:p>
            <a:p>
              <a:pPr algn="l">
                <a:lnSpc>
                  <a:spcPts val="3779"/>
                </a:lnSpc>
              </a:pPr>
              <a:endParaRPr lang="en-US" sz="2699">
                <a:solidFill>
                  <a:srgbClr val="FFFFFF"/>
                </a:solidFill>
                <a:latin typeface="Barlow Light"/>
                <a:ea typeface="Barlow Light"/>
                <a:cs typeface="Barlow Light"/>
                <a:sym typeface="Barlow Light"/>
              </a:endParaRPr>
            </a:p>
          </p:txBody>
        </p:sp>
      </p:grpSp>
      <p:grpSp>
        <p:nvGrpSpPr>
          <p:cNvPr id="5" name="Group 5"/>
          <p:cNvGrpSpPr/>
          <p:nvPr/>
        </p:nvGrpSpPr>
        <p:grpSpPr>
          <a:xfrm>
            <a:off x="9144000" y="4263756"/>
            <a:ext cx="8115300" cy="2480213"/>
            <a:chOff x="0" y="0"/>
            <a:chExt cx="10820400" cy="3306950"/>
          </a:xfrm>
        </p:grpSpPr>
        <p:sp>
          <p:nvSpPr>
            <p:cNvPr id="6" name="TextBox 6"/>
            <p:cNvSpPr txBox="1"/>
            <p:nvPr/>
          </p:nvSpPr>
          <p:spPr>
            <a:xfrm>
              <a:off x="0" y="-66675"/>
              <a:ext cx="10820400" cy="685588"/>
            </a:xfrm>
            <a:prstGeom prst="rect">
              <a:avLst/>
            </a:prstGeom>
          </p:spPr>
          <p:txBody>
            <a:bodyPr lIns="0" tIns="0" rIns="0" bIns="0" rtlCol="0" anchor="t">
              <a:spAutoFit/>
            </a:bodyPr>
            <a:lstStyle/>
            <a:p>
              <a:pPr algn="l">
                <a:lnSpc>
                  <a:spcPts val="4340"/>
                </a:lnSpc>
              </a:pPr>
              <a:r>
                <a:rPr lang="en-US" sz="3100">
                  <a:solidFill>
                    <a:srgbClr val="FFFFFF"/>
                  </a:solidFill>
                  <a:latin typeface="Barlow Condensed Semi-Bold"/>
                  <a:ea typeface="Barlow Condensed Semi-Bold"/>
                  <a:cs typeface="Barlow Condensed Semi-Bold"/>
                  <a:sym typeface="Barlow Condensed Semi-Bold"/>
                </a:rPr>
                <a:t>RUNNING YOLOV3 MODEL</a:t>
              </a:r>
            </a:p>
          </p:txBody>
        </p:sp>
        <p:sp>
          <p:nvSpPr>
            <p:cNvPr id="7" name="TextBox 7"/>
            <p:cNvSpPr txBox="1"/>
            <p:nvPr/>
          </p:nvSpPr>
          <p:spPr>
            <a:xfrm>
              <a:off x="0" y="801240"/>
              <a:ext cx="10820400" cy="2505710"/>
            </a:xfrm>
            <a:prstGeom prst="rect">
              <a:avLst/>
            </a:prstGeom>
          </p:spPr>
          <p:txBody>
            <a:bodyPr lIns="0" tIns="0" rIns="0" bIns="0" rtlCol="0" anchor="t">
              <a:spAutoFit/>
            </a:bodyPr>
            <a:lstStyle/>
            <a:p>
              <a:pPr marL="582928" lvl="1" indent="-291464" algn="l">
                <a:lnSpc>
                  <a:spcPts val="3779"/>
                </a:lnSpc>
                <a:buFont typeface="Arial"/>
                <a:buChar char="•"/>
              </a:pPr>
              <a:r>
                <a:rPr lang="en-US" sz="2699">
                  <a:solidFill>
                    <a:srgbClr val="FFFFFF"/>
                  </a:solidFill>
                  <a:latin typeface="Barlow Light"/>
                  <a:ea typeface="Barlow Light"/>
                  <a:cs typeface="Barlow Light"/>
                  <a:sym typeface="Barlow Light"/>
                </a:rPr>
                <a:t>Execute YOLOv3 algorithm to detect helmets within the preprocessed images based on predefined criteria.</a:t>
              </a:r>
            </a:p>
            <a:p>
              <a:pPr algn="l">
                <a:lnSpc>
                  <a:spcPts val="3779"/>
                </a:lnSpc>
              </a:pPr>
              <a:endParaRPr lang="en-US" sz="2699">
                <a:solidFill>
                  <a:srgbClr val="FFFFFF"/>
                </a:solidFill>
                <a:latin typeface="Barlow Light"/>
                <a:ea typeface="Barlow Light"/>
                <a:cs typeface="Barlow Light"/>
                <a:sym typeface="Barlow Light"/>
              </a:endParaRPr>
            </a:p>
          </p:txBody>
        </p:sp>
      </p:grpSp>
      <p:grpSp>
        <p:nvGrpSpPr>
          <p:cNvPr id="8" name="Group 8"/>
          <p:cNvGrpSpPr/>
          <p:nvPr/>
        </p:nvGrpSpPr>
        <p:grpSpPr>
          <a:xfrm>
            <a:off x="9144000" y="7108288"/>
            <a:ext cx="8115300" cy="2480213"/>
            <a:chOff x="0" y="0"/>
            <a:chExt cx="10820400" cy="3306950"/>
          </a:xfrm>
        </p:grpSpPr>
        <p:sp>
          <p:nvSpPr>
            <p:cNvPr id="9" name="TextBox 9"/>
            <p:cNvSpPr txBox="1"/>
            <p:nvPr/>
          </p:nvSpPr>
          <p:spPr>
            <a:xfrm>
              <a:off x="0" y="-66675"/>
              <a:ext cx="10820400" cy="685588"/>
            </a:xfrm>
            <a:prstGeom prst="rect">
              <a:avLst/>
            </a:prstGeom>
          </p:spPr>
          <p:txBody>
            <a:bodyPr lIns="0" tIns="0" rIns="0" bIns="0" rtlCol="0" anchor="t">
              <a:spAutoFit/>
            </a:bodyPr>
            <a:lstStyle/>
            <a:p>
              <a:pPr algn="l">
                <a:lnSpc>
                  <a:spcPts val="4340"/>
                </a:lnSpc>
              </a:pPr>
              <a:r>
                <a:rPr lang="en-US" sz="3100">
                  <a:solidFill>
                    <a:srgbClr val="FFFFFF"/>
                  </a:solidFill>
                  <a:latin typeface="Barlow Condensed Semi-Bold"/>
                  <a:ea typeface="Barlow Condensed Semi-Bold"/>
                  <a:cs typeface="Barlow Condensed Semi-Bold"/>
                  <a:sym typeface="Barlow Condensed Semi-Bold"/>
                </a:rPr>
                <a:t>DRAWING BOUNDING BOXES</a:t>
              </a:r>
            </a:p>
          </p:txBody>
        </p:sp>
        <p:sp>
          <p:nvSpPr>
            <p:cNvPr id="10" name="TextBox 10"/>
            <p:cNvSpPr txBox="1"/>
            <p:nvPr/>
          </p:nvSpPr>
          <p:spPr>
            <a:xfrm>
              <a:off x="0" y="801240"/>
              <a:ext cx="10820400" cy="2505710"/>
            </a:xfrm>
            <a:prstGeom prst="rect">
              <a:avLst/>
            </a:prstGeom>
          </p:spPr>
          <p:txBody>
            <a:bodyPr lIns="0" tIns="0" rIns="0" bIns="0" rtlCol="0" anchor="t">
              <a:spAutoFit/>
            </a:bodyPr>
            <a:lstStyle/>
            <a:p>
              <a:pPr marL="582928" lvl="1" indent="-291464" algn="l">
                <a:lnSpc>
                  <a:spcPts val="3779"/>
                </a:lnSpc>
                <a:buFont typeface="Arial"/>
                <a:buChar char="•"/>
              </a:pPr>
              <a:r>
                <a:rPr lang="en-US" sz="2699">
                  <a:solidFill>
                    <a:srgbClr val="FFFFFF"/>
                  </a:solidFill>
                  <a:latin typeface="Barlow Light"/>
                  <a:ea typeface="Barlow Light"/>
                  <a:cs typeface="Barlow Light"/>
                  <a:sym typeface="Barlow Light"/>
                </a:rPr>
                <a:t>Execute YOLOv3 algorithm to detect helmets within the preprocessed images based on predefined criteria.</a:t>
              </a:r>
            </a:p>
            <a:p>
              <a:pPr algn="l">
                <a:lnSpc>
                  <a:spcPts val="3779"/>
                </a:lnSpc>
              </a:pPr>
              <a:endParaRPr lang="en-US" sz="2699">
                <a:solidFill>
                  <a:srgbClr val="FFFFFF"/>
                </a:solidFill>
                <a:latin typeface="Barlow Light"/>
                <a:ea typeface="Barlow Light"/>
                <a:cs typeface="Barlow Light"/>
                <a:sym typeface="Barlow Light"/>
              </a:endParaRPr>
            </a:p>
          </p:txBody>
        </p:sp>
      </p:grpSp>
      <p:sp>
        <p:nvSpPr>
          <p:cNvPr id="11" name="TextBox 11"/>
          <p:cNvSpPr txBox="1"/>
          <p:nvPr/>
        </p:nvSpPr>
        <p:spPr>
          <a:xfrm>
            <a:off x="1299684" y="3420794"/>
            <a:ext cx="5959003" cy="2257425"/>
          </a:xfrm>
          <a:prstGeom prst="rect">
            <a:avLst/>
          </a:prstGeom>
        </p:spPr>
        <p:txBody>
          <a:bodyPr lIns="0" tIns="0" rIns="0" bIns="0" rtlCol="0" anchor="t">
            <a:spAutoFit/>
          </a:bodyPr>
          <a:lstStyle/>
          <a:p>
            <a:pPr algn="l">
              <a:lnSpc>
                <a:spcPts val="8880"/>
              </a:lnSpc>
            </a:pPr>
            <a:r>
              <a:rPr lang="en-US" sz="7400">
                <a:solidFill>
                  <a:srgbClr val="FFFFFF"/>
                </a:solidFill>
                <a:latin typeface="Barlow Condensed Semi-Bold"/>
                <a:ea typeface="Barlow Condensed Semi-Bold"/>
                <a:cs typeface="Barlow Condensed Semi-Bold"/>
                <a:sym typeface="Barlow Condensed Semi-Bold"/>
              </a:rPr>
              <a:t>Detection Function</a:t>
            </a:r>
          </a:p>
        </p:txBody>
      </p:sp>
      <p:grpSp>
        <p:nvGrpSpPr>
          <p:cNvPr id="12" name="Group 12"/>
          <p:cNvGrpSpPr/>
          <p:nvPr/>
        </p:nvGrpSpPr>
        <p:grpSpPr>
          <a:xfrm>
            <a:off x="8301412" y="1238187"/>
            <a:ext cx="162052" cy="162052"/>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id="14" name="Group 14"/>
          <p:cNvGrpSpPr/>
          <p:nvPr/>
        </p:nvGrpSpPr>
        <p:grpSpPr>
          <a:xfrm>
            <a:off x="8301412" y="4473243"/>
            <a:ext cx="162052" cy="16205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id="16" name="Group 16"/>
          <p:cNvGrpSpPr/>
          <p:nvPr/>
        </p:nvGrpSpPr>
        <p:grpSpPr>
          <a:xfrm>
            <a:off x="8301412" y="7317774"/>
            <a:ext cx="162052" cy="162052"/>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pic>
        <p:nvPicPr>
          <p:cNvPr id="18" name="Audio 17">
            <a:hlinkClick r:id="" action="ppaction://media"/>
            <a:extLst>
              <a:ext uri="{FF2B5EF4-FFF2-40B4-BE49-F238E27FC236}">
                <a16:creationId xmlns:a16="http://schemas.microsoft.com/office/drawing/2014/main" id="{07716310-AFA6-5744-7155-F22572AA1CB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4296">
        <p15:prstTrans prst="pageCurlDouble"/>
      </p:transition>
    </mc:Choice>
    <mc:Fallback>
      <p:transition spd="slow" advTm="3429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sp>
        <p:nvSpPr>
          <p:cNvPr id="2" name="Freeform 2"/>
          <p:cNvSpPr/>
          <p:nvPr/>
        </p:nvSpPr>
        <p:spPr>
          <a:xfrm>
            <a:off x="1248281" y="3751918"/>
            <a:ext cx="16011019" cy="6023450"/>
          </a:xfrm>
          <a:custGeom>
            <a:avLst/>
            <a:gdLst/>
            <a:ahLst/>
            <a:cxnLst/>
            <a:rect l="l" t="t" r="r" b="b"/>
            <a:pathLst>
              <a:path w="16011019" h="6023450">
                <a:moveTo>
                  <a:pt x="0" y="0"/>
                </a:moveTo>
                <a:lnTo>
                  <a:pt x="16011019" y="0"/>
                </a:lnTo>
                <a:lnTo>
                  <a:pt x="16011019" y="6023450"/>
                </a:lnTo>
                <a:lnTo>
                  <a:pt x="0" y="6023450"/>
                </a:lnTo>
                <a:lnTo>
                  <a:pt x="0" y="0"/>
                </a:lnTo>
                <a:close/>
              </a:path>
            </a:pathLst>
          </a:custGeom>
          <a:blipFill>
            <a:blip r:embed="rId4"/>
            <a:stretch>
              <a:fillRect l="-1371" t="-3639" b="-3639"/>
            </a:stretch>
          </a:blipFill>
        </p:spPr>
      </p:sp>
      <p:grpSp>
        <p:nvGrpSpPr>
          <p:cNvPr id="3" name="Group 3"/>
          <p:cNvGrpSpPr/>
          <p:nvPr/>
        </p:nvGrpSpPr>
        <p:grpSpPr>
          <a:xfrm>
            <a:off x="1028700" y="1028700"/>
            <a:ext cx="16230600" cy="2052930"/>
            <a:chOff x="0" y="0"/>
            <a:chExt cx="21640800" cy="2737240"/>
          </a:xfrm>
        </p:grpSpPr>
        <p:sp>
          <p:nvSpPr>
            <p:cNvPr id="4" name="TextBox 4"/>
            <p:cNvSpPr txBox="1"/>
            <p:nvPr/>
          </p:nvSpPr>
          <p:spPr>
            <a:xfrm>
              <a:off x="0" y="-9525"/>
              <a:ext cx="21640800" cy="1508125"/>
            </a:xfrm>
            <a:prstGeom prst="rect">
              <a:avLst/>
            </a:prstGeom>
          </p:spPr>
          <p:txBody>
            <a:bodyPr lIns="0" tIns="0" rIns="0" bIns="0" rtlCol="0" anchor="t">
              <a:spAutoFit/>
            </a:bodyPr>
            <a:lstStyle/>
            <a:p>
              <a:pPr algn="l">
                <a:lnSpc>
                  <a:spcPts val="8879"/>
                </a:lnSpc>
              </a:pPr>
              <a:r>
                <a:rPr lang="en-US" sz="7399">
                  <a:solidFill>
                    <a:srgbClr val="FFFFFF"/>
                  </a:solidFill>
                  <a:latin typeface="Barlow Condensed Semi-Bold"/>
                  <a:ea typeface="Barlow Condensed Semi-Bold"/>
                  <a:cs typeface="Barlow Condensed Semi-Bold"/>
                  <a:sym typeface="Barlow Condensed Semi-Bold"/>
                </a:rPr>
                <a:t>User Interface Development</a:t>
              </a:r>
            </a:p>
          </p:txBody>
        </p:sp>
        <p:sp>
          <p:nvSpPr>
            <p:cNvPr id="5" name="TextBox 5"/>
            <p:cNvSpPr txBox="1"/>
            <p:nvPr/>
          </p:nvSpPr>
          <p:spPr>
            <a:xfrm>
              <a:off x="0" y="2082555"/>
              <a:ext cx="15537557" cy="654685"/>
            </a:xfrm>
            <a:prstGeom prst="rect">
              <a:avLst/>
            </a:prstGeom>
          </p:spPr>
          <p:txBody>
            <a:bodyPr lIns="0" tIns="0" rIns="0" bIns="0" rtlCol="0" anchor="t">
              <a:spAutoFit/>
            </a:bodyPr>
            <a:lstStyle/>
            <a:p>
              <a:pPr algn="l">
                <a:lnSpc>
                  <a:spcPts val="4200"/>
                </a:lnSpc>
              </a:pPr>
              <a:r>
                <a:rPr lang="en-US" sz="2800">
                  <a:solidFill>
                    <a:srgbClr val="FFFFFF"/>
                  </a:solidFill>
                  <a:latin typeface="Barlow Light"/>
                  <a:ea typeface="Barlow Light"/>
                  <a:cs typeface="Barlow Light"/>
                  <a:sym typeface="Barlow Light"/>
                </a:rPr>
                <a:t>Enhancing Accessibility and Usability Through Streamlit</a:t>
              </a:r>
            </a:p>
          </p:txBody>
        </p:sp>
      </p:grpSp>
      <p:pic>
        <p:nvPicPr>
          <p:cNvPr id="6" name="Audio 5">
            <a:hlinkClick r:id="" action="ppaction://media"/>
            <a:extLst>
              <a:ext uri="{FF2B5EF4-FFF2-40B4-BE49-F238E27FC236}">
                <a16:creationId xmlns:a16="http://schemas.microsoft.com/office/drawing/2014/main" id="{99C5DEF3-B91B-9ED9-BCC2-83FBAB57ED1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6078">
        <p15:prstTrans prst="pageCurlDouble"/>
      </p:transition>
    </mc:Choice>
    <mc:Fallback>
      <p:transition spd="slow" advTm="2607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sp>
        <p:nvSpPr>
          <p:cNvPr id="2" name="Freeform 2"/>
          <p:cNvSpPr/>
          <p:nvPr/>
        </p:nvSpPr>
        <p:spPr>
          <a:xfrm>
            <a:off x="0" y="0"/>
            <a:ext cx="4343400" cy="10287000"/>
          </a:xfrm>
          <a:custGeom>
            <a:avLst/>
            <a:gdLst/>
            <a:ahLst/>
            <a:cxnLst/>
            <a:rect l="l" t="t" r="r" b="b"/>
            <a:pathLst>
              <a:path w="4343400" h="10287000">
                <a:moveTo>
                  <a:pt x="0" y="0"/>
                </a:moveTo>
                <a:lnTo>
                  <a:pt x="4343400" y="0"/>
                </a:lnTo>
                <a:lnTo>
                  <a:pt x="4343400" y="10287000"/>
                </a:lnTo>
                <a:lnTo>
                  <a:pt x="0" y="10287000"/>
                </a:lnTo>
                <a:lnTo>
                  <a:pt x="0" y="0"/>
                </a:lnTo>
                <a:close/>
              </a:path>
            </a:pathLst>
          </a:custGeom>
          <a:blipFill>
            <a:blip r:embed="rId4"/>
            <a:stretch>
              <a:fillRect l="-28947" r="-28947"/>
            </a:stretch>
          </a:blipFill>
        </p:spPr>
      </p:sp>
      <p:sp>
        <p:nvSpPr>
          <p:cNvPr id="3" name="TextBox 3"/>
          <p:cNvSpPr txBox="1"/>
          <p:nvPr/>
        </p:nvSpPr>
        <p:spPr>
          <a:xfrm>
            <a:off x="5981700" y="4605020"/>
            <a:ext cx="10744200" cy="962661"/>
          </a:xfrm>
          <a:prstGeom prst="rect">
            <a:avLst/>
          </a:prstGeom>
        </p:spPr>
        <p:txBody>
          <a:bodyPr lIns="0" tIns="0" rIns="0" bIns="0" rtlCol="0" anchor="t">
            <a:spAutoFit/>
          </a:bodyPr>
          <a:lstStyle/>
          <a:p>
            <a:pPr algn="l">
              <a:lnSpc>
                <a:spcPts val="7839"/>
              </a:lnSpc>
            </a:pPr>
            <a:r>
              <a:rPr lang="en-US" sz="5599">
                <a:solidFill>
                  <a:srgbClr val="FFFFFF"/>
                </a:solidFill>
                <a:latin typeface="Barlow Bold"/>
                <a:ea typeface="Barlow Bold"/>
                <a:cs typeface="Barlow Bold"/>
                <a:sym typeface="Barlow Bold"/>
              </a:rPr>
              <a:t>DEMONSTRATION AND RESULTS</a:t>
            </a:r>
          </a:p>
        </p:txBody>
      </p:sp>
      <p:pic>
        <p:nvPicPr>
          <p:cNvPr id="4" name="Audio 3">
            <a:hlinkClick r:id="" action="ppaction://media"/>
            <a:extLst>
              <a:ext uri="{FF2B5EF4-FFF2-40B4-BE49-F238E27FC236}">
                <a16:creationId xmlns:a16="http://schemas.microsoft.com/office/drawing/2014/main" id="{7E7A59C0-AC46-BEB7-A019-865020EA2A3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2480">
        <p15:prstTrans prst="pageCurlDouble"/>
      </p:transition>
    </mc:Choice>
    <mc:Fallback>
      <p:transition spd="slow" advTm="2248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1"/>
            <p:extLst>
              <p:ext uri="{DAA4B4D4-6D71-4841-9C94-3DE7FCFB9230}">
                <p14:media xmlns:p14="http://schemas.microsoft.com/office/powerpoint/2010/main" r:embed="rId2">
                  <p14:trim st="5130"/>
                </p14:media>
              </p:ext>
            </p:extLst>
          </p:nvPr>
        </p:nvPicPr>
        <p:blipFill>
          <a:blip r:embed="rId6"/>
          <a:srcRect t="4750"/>
          <a:stretch>
            <a:fillRect/>
          </a:stretch>
        </p:blipFill>
        <p:spPr>
          <a:xfrm>
            <a:off x="0" y="514350"/>
            <a:ext cx="18296606" cy="9258300"/>
          </a:xfrm>
          <a:prstGeom prst="rect">
            <a:avLst/>
          </a:prstGeom>
        </p:spPr>
      </p:pic>
      <p:pic>
        <p:nvPicPr>
          <p:cNvPr id="3" name="Audio 2">
            <a:hlinkClick r:id="" action="ppaction://media"/>
            <a:extLst>
              <a:ext uri="{FF2B5EF4-FFF2-40B4-BE49-F238E27FC236}">
                <a16:creationId xmlns:a16="http://schemas.microsoft.com/office/drawing/2014/main" id="{7173547C-F06C-D288-36EC-A1F6B160CC9B}"/>
              </a:ext>
            </a:extLst>
          </p:cNvPr>
          <p:cNvPicPr>
            <a:picLocks noChangeAspect="1"/>
          </p:cNvPicPr>
          <p:nvPr>
            <a:audioFile r:link="rId4"/>
            <p:extLst>
              <p:ext uri="{DAA4B4D4-6D71-4841-9C94-3DE7FCFB9230}">
                <p14:media xmlns:p14="http://schemas.microsoft.com/office/powerpoint/2010/main" r:embed="rId3"/>
              </p:ext>
            </p:extLst>
          </p:nvPr>
        </p:nvPicPr>
        <p:blipFill>
          <a:blip r:embed="rId7"/>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71924">
        <p15:prstTrans prst="pageCurlDouble"/>
      </p:transition>
    </mc:Choice>
    <mc:Fallback>
      <p:transition spd="slow" advTm="7192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audio isNarration="1">
              <p:cMediaNode vol="80000" showWhenStopped="0">
                <p:cTn id="8"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3972" objId="2"/>
        <p14:stopEvt time="62564" objId="2"/>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grpSp>
        <p:nvGrpSpPr>
          <p:cNvPr id="2" name="Group 2"/>
          <p:cNvGrpSpPr/>
          <p:nvPr/>
        </p:nvGrpSpPr>
        <p:grpSpPr>
          <a:xfrm>
            <a:off x="5992365" y="3097327"/>
            <a:ext cx="643340" cy="643340"/>
            <a:chOff x="0" y="0"/>
            <a:chExt cx="857787" cy="857787"/>
          </a:xfrm>
        </p:grpSpPr>
        <p:sp>
          <p:nvSpPr>
            <p:cNvPr id="3" name="TextBox 3"/>
            <p:cNvSpPr txBox="1"/>
            <p:nvPr/>
          </p:nvSpPr>
          <p:spPr>
            <a:xfrm>
              <a:off x="130561" y="152458"/>
              <a:ext cx="596664" cy="505247"/>
            </a:xfrm>
            <a:prstGeom prst="rect">
              <a:avLst/>
            </a:prstGeom>
          </p:spPr>
          <p:txBody>
            <a:bodyPr lIns="0" tIns="0" rIns="0" bIns="0" rtlCol="0" anchor="t">
              <a:spAutoFit/>
            </a:bodyPr>
            <a:lstStyle/>
            <a:p>
              <a:pPr algn="ctr">
                <a:lnSpc>
                  <a:spcPts val="3186"/>
                </a:lnSpc>
              </a:pPr>
              <a:r>
                <a:rPr lang="en-US" sz="2275">
                  <a:solidFill>
                    <a:srgbClr val="FFFFFF"/>
                  </a:solidFill>
                  <a:latin typeface="Barlow Condensed Semi-Bold"/>
                  <a:ea typeface="Barlow Condensed Semi-Bold"/>
                  <a:cs typeface="Barlow Condensed Semi-Bold"/>
                  <a:sym typeface="Barlow Condensed Semi-Bold"/>
                </a:rPr>
                <a:t>1</a:t>
              </a:r>
            </a:p>
          </p:txBody>
        </p:sp>
        <p:grpSp>
          <p:nvGrpSpPr>
            <p:cNvPr id="4" name="Group 4"/>
            <p:cNvGrpSpPr>
              <a:grpSpLocks noChangeAspect="1"/>
            </p:cNvGrpSpPr>
            <p:nvPr/>
          </p:nvGrpSpPr>
          <p:grpSpPr>
            <a:xfrm>
              <a:off x="0" y="0"/>
              <a:ext cx="857787" cy="857787"/>
              <a:chOff x="0" y="0"/>
              <a:chExt cx="6355080" cy="6355080"/>
            </a:xfrm>
          </p:grpSpPr>
          <p:sp>
            <p:nvSpPr>
              <p:cNvPr id="5" name="Freeform 5"/>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grpSp>
      <p:grpSp>
        <p:nvGrpSpPr>
          <p:cNvPr id="6" name="Group 6"/>
          <p:cNvGrpSpPr/>
          <p:nvPr/>
        </p:nvGrpSpPr>
        <p:grpSpPr>
          <a:xfrm>
            <a:off x="5992365" y="4679835"/>
            <a:ext cx="643340" cy="643340"/>
            <a:chOff x="0" y="0"/>
            <a:chExt cx="857787" cy="857787"/>
          </a:xfrm>
        </p:grpSpPr>
        <p:grpSp>
          <p:nvGrpSpPr>
            <p:cNvPr id="7" name="Group 7"/>
            <p:cNvGrpSpPr>
              <a:grpSpLocks noChangeAspect="1"/>
            </p:cNvGrpSpPr>
            <p:nvPr/>
          </p:nvGrpSpPr>
          <p:grpSpPr>
            <a:xfrm>
              <a:off x="0" y="0"/>
              <a:ext cx="857787" cy="857787"/>
              <a:chOff x="0" y="0"/>
              <a:chExt cx="6355080" cy="6355080"/>
            </a:xfrm>
          </p:grpSpPr>
          <p:sp>
            <p:nvSpPr>
              <p:cNvPr id="8" name="Freeform 8"/>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9" name="TextBox 9"/>
            <p:cNvSpPr txBox="1"/>
            <p:nvPr/>
          </p:nvSpPr>
          <p:spPr>
            <a:xfrm>
              <a:off x="130561" y="152458"/>
              <a:ext cx="596664" cy="505247"/>
            </a:xfrm>
            <a:prstGeom prst="rect">
              <a:avLst/>
            </a:prstGeom>
          </p:spPr>
          <p:txBody>
            <a:bodyPr lIns="0" tIns="0" rIns="0" bIns="0" rtlCol="0" anchor="t">
              <a:spAutoFit/>
            </a:bodyPr>
            <a:lstStyle/>
            <a:p>
              <a:pPr algn="ctr">
                <a:lnSpc>
                  <a:spcPts val="3186"/>
                </a:lnSpc>
              </a:pPr>
              <a:r>
                <a:rPr lang="en-US" sz="2275">
                  <a:solidFill>
                    <a:srgbClr val="FFFFFF"/>
                  </a:solidFill>
                  <a:latin typeface="Barlow Condensed Semi-Bold"/>
                  <a:ea typeface="Barlow Condensed Semi-Bold"/>
                  <a:cs typeface="Barlow Condensed Semi-Bold"/>
                  <a:sym typeface="Barlow Condensed Semi-Bold"/>
                </a:rPr>
                <a:t>2</a:t>
              </a:r>
            </a:p>
          </p:txBody>
        </p:sp>
      </p:grpSp>
      <p:grpSp>
        <p:nvGrpSpPr>
          <p:cNvPr id="10" name="Group 10"/>
          <p:cNvGrpSpPr/>
          <p:nvPr/>
        </p:nvGrpSpPr>
        <p:grpSpPr>
          <a:xfrm>
            <a:off x="5992365" y="6168261"/>
            <a:ext cx="643340" cy="643340"/>
            <a:chOff x="0" y="0"/>
            <a:chExt cx="857787" cy="857787"/>
          </a:xfrm>
        </p:grpSpPr>
        <p:grpSp>
          <p:nvGrpSpPr>
            <p:cNvPr id="11" name="Group 11"/>
            <p:cNvGrpSpPr>
              <a:grpSpLocks noChangeAspect="1"/>
            </p:cNvGrpSpPr>
            <p:nvPr/>
          </p:nvGrpSpPr>
          <p:grpSpPr>
            <a:xfrm>
              <a:off x="0" y="0"/>
              <a:ext cx="857787" cy="857787"/>
              <a:chOff x="0" y="0"/>
              <a:chExt cx="6355080" cy="6355080"/>
            </a:xfrm>
          </p:grpSpPr>
          <p:sp>
            <p:nvSpPr>
              <p:cNvPr id="12" name="Freeform 12"/>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13" name="TextBox 13"/>
            <p:cNvSpPr txBox="1"/>
            <p:nvPr/>
          </p:nvSpPr>
          <p:spPr>
            <a:xfrm>
              <a:off x="130561" y="152458"/>
              <a:ext cx="596664" cy="505247"/>
            </a:xfrm>
            <a:prstGeom prst="rect">
              <a:avLst/>
            </a:prstGeom>
          </p:spPr>
          <p:txBody>
            <a:bodyPr lIns="0" tIns="0" rIns="0" bIns="0" rtlCol="0" anchor="t">
              <a:spAutoFit/>
            </a:bodyPr>
            <a:lstStyle/>
            <a:p>
              <a:pPr algn="ctr">
                <a:lnSpc>
                  <a:spcPts val="3186"/>
                </a:lnSpc>
              </a:pPr>
              <a:r>
                <a:rPr lang="en-US" sz="2275">
                  <a:solidFill>
                    <a:srgbClr val="FFFFFF"/>
                  </a:solidFill>
                  <a:latin typeface="Barlow Condensed Semi-Bold"/>
                  <a:ea typeface="Barlow Condensed Semi-Bold"/>
                  <a:cs typeface="Barlow Condensed Semi-Bold"/>
                  <a:sym typeface="Barlow Condensed Semi-Bold"/>
                </a:rPr>
                <a:t>3</a:t>
              </a:r>
            </a:p>
          </p:txBody>
        </p:sp>
      </p:grpSp>
      <p:sp>
        <p:nvSpPr>
          <p:cNvPr id="14" name="TextBox 14"/>
          <p:cNvSpPr txBox="1"/>
          <p:nvPr/>
        </p:nvSpPr>
        <p:spPr>
          <a:xfrm>
            <a:off x="741993" y="4279265"/>
            <a:ext cx="4965270" cy="1633220"/>
          </a:xfrm>
          <a:prstGeom prst="rect">
            <a:avLst/>
          </a:prstGeom>
        </p:spPr>
        <p:txBody>
          <a:bodyPr lIns="0" tIns="0" rIns="0" bIns="0" rtlCol="0" anchor="t">
            <a:spAutoFit/>
          </a:bodyPr>
          <a:lstStyle/>
          <a:p>
            <a:pPr algn="l">
              <a:lnSpc>
                <a:spcPts val="6579"/>
              </a:lnSpc>
            </a:pPr>
            <a:r>
              <a:rPr lang="en-US" sz="4699">
                <a:solidFill>
                  <a:srgbClr val="FFFFFF"/>
                </a:solidFill>
                <a:latin typeface="Barlow Bold"/>
                <a:ea typeface="Barlow Bold"/>
                <a:cs typeface="Barlow Bold"/>
                <a:sym typeface="Barlow Bold"/>
              </a:rPr>
              <a:t>Future Trends/ Works</a:t>
            </a:r>
          </a:p>
        </p:txBody>
      </p:sp>
      <p:sp>
        <p:nvSpPr>
          <p:cNvPr id="15" name="TextBox 15"/>
          <p:cNvSpPr txBox="1"/>
          <p:nvPr/>
        </p:nvSpPr>
        <p:spPr>
          <a:xfrm>
            <a:off x="7243041" y="2961960"/>
            <a:ext cx="9234331" cy="872790"/>
          </a:xfrm>
          <a:prstGeom prst="rect">
            <a:avLst/>
          </a:prstGeom>
        </p:spPr>
        <p:txBody>
          <a:bodyPr lIns="0" tIns="0" rIns="0" bIns="0" rtlCol="0" anchor="t">
            <a:spAutoFit/>
          </a:bodyPr>
          <a:lstStyle/>
          <a:p>
            <a:pPr algn="l">
              <a:lnSpc>
                <a:spcPts val="3504"/>
              </a:lnSpc>
            </a:pPr>
            <a:r>
              <a:rPr lang="en-US" sz="2503">
                <a:solidFill>
                  <a:srgbClr val="FFFFFF"/>
                </a:solidFill>
                <a:latin typeface="Barlow Light"/>
                <a:ea typeface="Barlow Light"/>
                <a:cs typeface="Barlow Light"/>
                <a:sym typeface="Barlow Light"/>
              </a:rPr>
              <a:t>Real-Time Alert System: Implementing real-time notifications for safety compliance.</a:t>
            </a:r>
          </a:p>
        </p:txBody>
      </p:sp>
      <p:sp>
        <p:nvSpPr>
          <p:cNvPr id="16" name="TextBox 16"/>
          <p:cNvSpPr txBox="1"/>
          <p:nvPr/>
        </p:nvSpPr>
        <p:spPr>
          <a:xfrm>
            <a:off x="7243041" y="4541298"/>
            <a:ext cx="9234331" cy="1317165"/>
          </a:xfrm>
          <a:prstGeom prst="rect">
            <a:avLst/>
          </a:prstGeom>
        </p:spPr>
        <p:txBody>
          <a:bodyPr lIns="0" tIns="0" rIns="0" bIns="0" rtlCol="0" anchor="t">
            <a:spAutoFit/>
          </a:bodyPr>
          <a:lstStyle/>
          <a:p>
            <a:pPr algn="l">
              <a:lnSpc>
                <a:spcPts val="3504"/>
              </a:lnSpc>
            </a:pPr>
            <a:r>
              <a:rPr lang="en-US" sz="2503">
                <a:solidFill>
                  <a:srgbClr val="FFFFFF"/>
                </a:solidFill>
                <a:latin typeface="Barlow Light"/>
                <a:ea typeface="Barlow Light"/>
                <a:cs typeface="Barlow Light"/>
                <a:sym typeface="Barlow Light"/>
              </a:rPr>
              <a:t>Mobile App Integration: Developing a mobile app for on-the-go helmet detection and compliance monitoring.</a:t>
            </a:r>
          </a:p>
          <a:p>
            <a:pPr algn="l">
              <a:lnSpc>
                <a:spcPts val="3504"/>
              </a:lnSpc>
            </a:pPr>
            <a:endParaRPr lang="en-US" sz="2503">
              <a:solidFill>
                <a:srgbClr val="FFFFFF"/>
              </a:solidFill>
              <a:latin typeface="Barlow Light"/>
              <a:ea typeface="Barlow Light"/>
              <a:cs typeface="Barlow Light"/>
              <a:sym typeface="Barlow Light"/>
            </a:endParaRPr>
          </a:p>
        </p:txBody>
      </p:sp>
      <p:sp>
        <p:nvSpPr>
          <p:cNvPr id="17" name="TextBox 17"/>
          <p:cNvSpPr txBox="1"/>
          <p:nvPr/>
        </p:nvSpPr>
        <p:spPr>
          <a:xfrm>
            <a:off x="7243041" y="6120636"/>
            <a:ext cx="9234331" cy="2205915"/>
          </a:xfrm>
          <a:prstGeom prst="rect">
            <a:avLst/>
          </a:prstGeom>
        </p:spPr>
        <p:txBody>
          <a:bodyPr lIns="0" tIns="0" rIns="0" bIns="0" rtlCol="0" anchor="t">
            <a:spAutoFit/>
          </a:bodyPr>
          <a:lstStyle/>
          <a:p>
            <a:pPr algn="l">
              <a:lnSpc>
                <a:spcPts val="3504"/>
              </a:lnSpc>
            </a:pPr>
            <a:r>
              <a:rPr lang="en-US" sz="2503">
                <a:solidFill>
                  <a:srgbClr val="FFFFFF"/>
                </a:solidFill>
                <a:latin typeface="Barlow Light"/>
                <a:ea typeface="Barlow Light"/>
                <a:cs typeface="Barlow Light"/>
                <a:sym typeface="Barlow Light"/>
              </a:rPr>
              <a:t>Further Improvements: Enhancing detection accuracy under different environmental conditions and extending to other safety equipment.</a:t>
            </a:r>
          </a:p>
          <a:p>
            <a:pPr algn="l">
              <a:lnSpc>
                <a:spcPts val="3504"/>
              </a:lnSpc>
            </a:pPr>
            <a:endParaRPr lang="en-US" sz="2503">
              <a:solidFill>
                <a:srgbClr val="FFFFFF"/>
              </a:solidFill>
              <a:latin typeface="Barlow Light"/>
              <a:ea typeface="Barlow Light"/>
              <a:cs typeface="Barlow Light"/>
              <a:sym typeface="Barlow Light"/>
            </a:endParaRPr>
          </a:p>
          <a:p>
            <a:pPr algn="l">
              <a:lnSpc>
                <a:spcPts val="3504"/>
              </a:lnSpc>
            </a:pPr>
            <a:endParaRPr lang="en-US" sz="2503">
              <a:solidFill>
                <a:srgbClr val="FFFFFF"/>
              </a:solidFill>
              <a:latin typeface="Barlow Light"/>
              <a:ea typeface="Barlow Light"/>
              <a:cs typeface="Barlow Light"/>
              <a:sym typeface="Barlow Light"/>
            </a:endParaRPr>
          </a:p>
        </p:txBody>
      </p:sp>
      <p:pic>
        <p:nvPicPr>
          <p:cNvPr id="18" name="Audio 17">
            <a:hlinkClick r:id="" action="ppaction://media"/>
            <a:extLst>
              <a:ext uri="{FF2B5EF4-FFF2-40B4-BE49-F238E27FC236}">
                <a16:creationId xmlns:a16="http://schemas.microsoft.com/office/drawing/2014/main" id="{55E478FC-384F-627F-3D7E-D2EF5DC9233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22662">
        <p15:prstTrans prst="pageCurlDouble"/>
      </p:transition>
    </mc:Choice>
    <mc:Fallback>
      <p:transition spd="slow" advTm="2266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sp>
        <p:nvSpPr>
          <p:cNvPr id="2" name="Freeform 2"/>
          <p:cNvSpPr/>
          <p:nvPr/>
        </p:nvSpPr>
        <p:spPr>
          <a:xfrm>
            <a:off x="1317489" y="2892671"/>
            <a:ext cx="4869948" cy="5336929"/>
          </a:xfrm>
          <a:custGeom>
            <a:avLst/>
            <a:gdLst/>
            <a:ahLst/>
            <a:cxnLst/>
            <a:rect l="l" t="t" r="r" b="b"/>
            <a:pathLst>
              <a:path w="4869948" h="5336929">
                <a:moveTo>
                  <a:pt x="0" y="0"/>
                </a:moveTo>
                <a:lnTo>
                  <a:pt x="4869947" y="0"/>
                </a:lnTo>
                <a:lnTo>
                  <a:pt x="4869947" y="5336929"/>
                </a:lnTo>
                <a:lnTo>
                  <a:pt x="0" y="5336929"/>
                </a:lnTo>
                <a:lnTo>
                  <a:pt x="0" y="0"/>
                </a:lnTo>
                <a:close/>
              </a:path>
            </a:pathLst>
          </a:custGeom>
          <a:blipFill>
            <a:blip r:embed="rId4"/>
            <a:stretch>
              <a:fillRect/>
            </a:stretch>
          </a:blipFill>
        </p:spPr>
      </p:sp>
      <p:grpSp>
        <p:nvGrpSpPr>
          <p:cNvPr id="3" name="Group 3"/>
          <p:cNvGrpSpPr/>
          <p:nvPr/>
        </p:nvGrpSpPr>
        <p:grpSpPr>
          <a:xfrm>
            <a:off x="8453887" y="4721608"/>
            <a:ext cx="8115300" cy="2910608"/>
            <a:chOff x="0" y="0"/>
            <a:chExt cx="10820400" cy="3880811"/>
          </a:xfrm>
        </p:grpSpPr>
        <p:sp>
          <p:nvSpPr>
            <p:cNvPr id="4" name="TextBox 4"/>
            <p:cNvSpPr txBox="1"/>
            <p:nvPr/>
          </p:nvSpPr>
          <p:spPr>
            <a:xfrm>
              <a:off x="0" y="-9525"/>
              <a:ext cx="10820400" cy="2068727"/>
            </a:xfrm>
            <a:prstGeom prst="rect">
              <a:avLst/>
            </a:prstGeom>
          </p:spPr>
          <p:txBody>
            <a:bodyPr lIns="0" tIns="0" rIns="0" bIns="0" rtlCol="0" anchor="t">
              <a:spAutoFit/>
            </a:bodyPr>
            <a:lstStyle/>
            <a:p>
              <a:pPr algn="l">
                <a:lnSpc>
                  <a:spcPts val="12201"/>
                </a:lnSpc>
              </a:pPr>
              <a:r>
                <a:rPr lang="en-US" sz="10168">
                  <a:solidFill>
                    <a:srgbClr val="FFFFFF"/>
                  </a:solidFill>
                  <a:latin typeface="Barlow Condensed Semi-Bold"/>
                  <a:ea typeface="Barlow Condensed Semi-Bold"/>
                  <a:cs typeface="Barlow Condensed Semi-Bold"/>
                  <a:sym typeface="Barlow Condensed Semi-Bold"/>
                </a:rPr>
                <a:t>Thank You...</a:t>
              </a:r>
            </a:p>
          </p:txBody>
        </p:sp>
        <p:sp>
          <p:nvSpPr>
            <p:cNvPr id="5" name="TextBox 5"/>
            <p:cNvSpPr txBox="1"/>
            <p:nvPr/>
          </p:nvSpPr>
          <p:spPr>
            <a:xfrm>
              <a:off x="0" y="3080838"/>
              <a:ext cx="9000663" cy="799973"/>
            </a:xfrm>
            <a:prstGeom prst="rect">
              <a:avLst/>
            </a:prstGeom>
          </p:spPr>
          <p:txBody>
            <a:bodyPr lIns="0" tIns="0" rIns="0" bIns="0" rtlCol="0" anchor="t">
              <a:spAutoFit/>
            </a:bodyPr>
            <a:lstStyle/>
            <a:p>
              <a:pPr algn="l">
                <a:lnSpc>
                  <a:spcPts val="5276"/>
                </a:lnSpc>
              </a:pPr>
              <a:endParaRPr/>
            </a:p>
          </p:txBody>
        </p:sp>
      </p:grpSp>
      <p:pic>
        <p:nvPicPr>
          <p:cNvPr id="6" name="Audio 5">
            <a:hlinkClick r:id="" action="ppaction://media"/>
            <a:extLst>
              <a:ext uri="{FF2B5EF4-FFF2-40B4-BE49-F238E27FC236}">
                <a16:creationId xmlns:a16="http://schemas.microsoft.com/office/drawing/2014/main" id="{20BD4CD2-5FBE-48CF-E083-69FAD9DC288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332">
        <p15:prstTrans prst="pageCurlDouble"/>
      </p:transition>
    </mc:Choice>
    <mc:Fallback>
      <p:transition spd="slow" advTm="43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81114"/>
            <a:ext cx="7517821" cy="3658781"/>
            <a:chOff x="0" y="0"/>
            <a:chExt cx="10023761" cy="4878375"/>
          </a:xfrm>
        </p:grpSpPr>
        <p:sp>
          <p:nvSpPr>
            <p:cNvPr id="3" name="TextBox 3"/>
            <p:cNvSpPr txBox="1"/>
            <p:nvPr/>
          </p:nvSpPr>
          <p:spPr>
            <a:xfrm>
              <a:off x="0" y="-76200"/>
              <a:ext cx="10023761" cy="2898422"/>
            </a:xfrm>
            <a:prstGeom prst="rect">
              <a:avLst/>
            </a:prstGeom>
          </p:spPr>
          <p:txBody>
            <a:bodyPr lIns="0" tIns="0" rIns="0" bIns="0" rtlCol="0" anchor="t">
              <a:spAutoFit/>
            </a:bodyPr>
            <a:lstStyle/>
            <a:p>
              <a:pPr algn="l">
                <a:lnSpc>
                  <a:spcPts val="8399"/>
                </a:lnSpc>
              </a:pPr>
              <a:r>
                <a:rPr lang="en-US" sz="6999">
                  <a:solidFill>
                    <a:srgbClr val="FFFFFF"/>
                  </a:solidFill>
                  <a:latin typeface="Telegraf"/>
                  <a:ea typeface="Telegraf"/>
                  <a:cs typeface="Telegraf"/>
                  <a:sym typeface="Telegraf"/>
                </a:rPr>
                <a:t>Our Agenda </a:t>
              </a:r>
            </a:p>
            <a:p>
              <a:pPr algn="l">
                <a:lnSpc>
                  <a:spcPts val="8400"/>
                </a:lnSpc>
              </a:pPr>
              <a:r>
                <a:rPr lang="en-US" sz="7000">
                  <a:solidFill>
                    <a:srgbClr val="FFFFFF"/>
                  </a:solidFill>
                  <a:latin typeface="Telegraf"/>
                  <a:ea typeface="Telegraf"/>
                  <a:cs typeface="Telegraf"/>
                  <a:sym typeface="Telegraf"/>
                </a:rPr>
                <a:t>for Today</a:t>
              </a:r>
            </a:p>
          </p:txBody>
        </p:sp>
        <p:sp>
          <p:nvSpPr>
            <p:cNvPr id="4" name="TextBox 4"/>
            <p:cNvSpPr txBox="1"/>
            <p:nvPr/>
          </p:nvSpPr>
          <p:spPr>
            <a:xfrm>
              <a:off x="0" y="3560750"/>
              <a:ext cx="8120546" cy="1317625"/>
            </a:xfrm>
            <a:prstGeom prst="rect">
              <a:avLst/>
            </a:prstGeom>
          </p:spPr>
          <p:txBody>
            <a:bodyPr lIns="0" tIns="0" rIns="0" bIns="0" rtlCol="0" anchor="t">
              <a:spAutoFit/>
            </a:bodyPr>
            <a:lstStyle/>
            <a:p>
              <a:pPr algn="l">
                <a:lnSpc>
                  <a:spcPts val="3900"/>
                </a:lnSpc>
              </a:pPr>
              <a:r>
                <a:rPr lang="en-US" sz="3000">
                  <a:solidFill>
                    <a:srgbClr val="FFFFFF"/>
                  </a:solidFill>
                  <a:latin typeface="Public Sans"/>
                  <a:ea typeface="Public Sans"/>
                  <a:cs typeface="Public Sans"/>
                  <a:sym typeface="Public Sans"/>
                </a:rPr>
                <a:t>Where we are, where we're headed, and our goals</a:t>
              </a:r>
            </a:p>
          </p:txBody>
        </p:sp>
      </p:grpSp>
      <p:sp>
        <p:nvSpPr>
          <p:cNvPr id="5" name="TextBox 5"/>
          <p:cNvSpPr txBox="1"/>
          <p:nvPr/>
        </p:nvSpPr>
        <p:spPr>
          <a:xfrm>
            <a:off x="13552430" y="1079818"/>
            <a:ext cx="3706870" cy="459740"/>
          </a:xfrm>
          <a:prstGeom prst="rect">
            <a:avLst/>
          </a:prstGeom>
        </p:spPr>
        <p:txBody>
          <a:bodyPr lIns="0" tIns="0" rIns="0" bIns="0" rtlCol="0" anchor="t">
            <a:spAutoFit/>
          </a:bodyPr>
          <a:lstStyle/>
          <a:p>
            <a:pPr algn="l">
              <a:lnSpc>
                <a:spcPts val="3640"/>
              </a:lnSpc>
            </a:pPr>
            <a:r>
              <a:rPr lang="en-US" sz="2800">
                <a:solidFill>
                  <a:srgbClr val="FFFFFF"/>
                </a:solidFill>
                <a:latin typeface="Public Sans"/>
                <a:ea typeface="Public Sans"/>
                <a:cs typeface="Public Sans"/>
                <a:sym typeface="Public Sans"/>
              </a:rPr>
              <a:t>Introduction</a:t>
            </a:r>
          </a:p>
        </p:txBody>
      </p:sp>
      <p:sp>
        <p:nvSpPr>
          <p:cNvPr id="6" name="TextBox 6"/>
          <p:cNvSpPr txBox="1"/>
          <p:nvPr/>
        </p:nvSpPr>
        <p:spPr>
          <a:xfrm>
            <a:off x="12152933" y="971550"/>
            <a:ext cx="892602" cy="657225"/>
          </a:xfrm>
          <a:prstGeom prst="rect">
            <a:avLst/>
          </a:prstGeom>
        </p:spPr>
        <p:txBody>
          <a:bodyPr lIns="0" tIns="0" rIns="0" bIns="0" rtlCol="0" anchor="t">
            <a:spAutoFit/>
          </a:bodyPr>
          <a:lstStyle/>
          <a:p>
            <a:pPr algn="l">
              <a:lnSpc>
                <a:spcPts val="4800"/>
              </a:lnSpc>
            </a:pPr>
            <a:r>
              <a:rPr lang="en-US" sz="4000" u="sng">
                <a:solidFill>
                  <a:srgbClr val="FFFFFF"/>
                </a:solidFill>
                <a:latin typeface="Telegraf Bold"/>
                <a:ea typeface="Telegraf Bold"/>
                <a:cs typeface="Telegraf Bold"/>
                <a:sym typeface="Telegraf Bold"/>
              </a:rPr>
              <a:t>01</a:t>
            </a:r>
          </a:p>
        </p:txBody>
      </p:sp>
      <p:sp>
        <p:nvSpPr>
          <p:cNvPr id="7" name="TextBox 7"/>
          <p:cNvSpPr txBox="1"/>
          <p:nvPr/>
        </p:nvSpPr>
        <p:spPr>
          <a:xfrm>
            <a:off x="13508216" y="5141039"/>
            <a:ext cx="3706870" cy="459733"/>
          </a:xfrm>
          <a:prstGeom prst="rect">
            <a:avLst/>
          </a:prstGeom>
        </p:spPr>
        <p:txBody>
          <a:bodyPr lIns="0" tIns="0" rIns="0" bIns="0" rtlCol="0" anchor="t">
            <a:spAutoFit/>
          </a:bodyPr>
          <a:lstStyle/>
          <a:p>
            <a:pPr algn="l">
              <a:lnSpc>
                <a:spcPts val="3640"/>
              </a:lnSpc>
            </a:pPr>
            <a:r>
              <a:rPr lang="en-US" sz="2800">
                <a:solidFill>
                  <a:srgbClr val="FFFFFF"/>
                </a:solidFill>
                <a:latin typeface="Public Sans"/>
                <a:ea typeface="Public Sans"/>
                <a:cs typeface="Public Sans"/>
                <a:sym typeface="Public Sans"/>
              </a:rPr>
              <a:t>YOLOv3 Model</a:t>
            </a:r>
          </a:p>
        </p:txBody>
      </p:sp>
      <p:sp>
        <p:nvSpPr>
          <p:cNvPr id="8" name="TextBox 8"/>
          <p:cNvSpPr txBox="1"/>
          <p:nvPr/>
        </p:nvSpPr>
        <p:spPr>
          <a:xfrm>
            <a:off x="12108720" y="5032768"/>
            <a:ext cx="892602" cy="657225"/>
          </a:xfrm>
          <a:prstGeom prst="rect">
            <a:avLst/>
          </a:prstGeom>
        </p:spPr>
        <p:txBody>
          <a:bodyPr lIns="0" tIns="0" rIns="0" bIns="0" rtlCol="0" anchor="t">
            <a:spAutoFit/>
          </a:bodyPr>
          <a:lstStyle/>
          <a:p>
            <a:pPr algn="l">
              <a:lnSpc>
                <a:spcPts val="4800"/>
              </a:lnSpc>
            </a:pPr>
            <a:r>
              <a:rPr lang="en-US" sz="4000" u="sng">
                <a:solidFill>
                  <a:srgbClr val="FFFFFF"/>
                </a:solidFill>
                <a:latin typeface="Telegraf Bold"/>
                <a:ea typeface="Telegraf Bold"/>
                <a:cs typeface="Telegraf Bold"/>
                <a:sym typeface="Telegraf Bold"/>
              </a:rPr>
              <a:t>03</a:t>
            </a:r>
          </a:p>
        </p:txBody>
      </p:sp>
      <p:sp>
        <p:nvSpPr>
          <p:cNvPr id="9" name="TextBox 9"/>
          <p:cNvSpPr txBox="1"/>
          <p:nvPr/>
        </p:nvSpPr>
        <p:spPr>
          <a:xfrm>
            <a:off x="13508216" y="3110430"/>
            <a:ext cx="3751084" cy="459733"/>
          </a:xfrm>
          <a:prstGeom prst="rect">
            <a:avLst/>
          </a:prstGeom>
        </p:spPr>
        <p:txBody>
          <a:bodyPr lIns="0" tIns="0" rIns="0" bIns="0" rtlCol="0" anchor="t">
            <a:spAutoFit/>
          </a:bodyPr>
          <a:lstStyle/>
          <a:p>
            <a:pPr algn="l">
              <a:lnSpc>
                <a:spcPts val="3639"/>
              </a:lnSpc>
            </a:pPr>
            <a:r>
              <a:rPr lang="en-US" sz="2799">
                <a:solidFill>
                  <a:srgbClr val="FFFFFF"/>
                </a:solidFill>
                <a:latin typeface="Public Sans"/>
                <a:ea typeface="Public Sans"/>
                <a:cs typeface="Public Sans"/>
                <a:sym typeface="Public Sans"/>
              </a:rPr>
              <a:t>Project Setup</a:t>
            </a:r>
          </a:p>
        </p:txBody>
      </p:sp>
      <p:sp>
        <p:nvSpPr>
          <p:cNvPr id="10" name="TextBox 10"/>
          <p:cNvSpPr txBox="1"/>
          <p:nvPr/>
        </p:nvSpPr>
        <p:spPr>
          <a:xfrm>
            <a:off x="12108720" y="3002159"/>
            <a:ext cx="892602" cy="657225"/>
          </a:xfrm>
          <a:prstGeom prst="rect">
            <a:avLst/>
          </a:prstGeom>
        </p:spPr>
        <p:txBody>
          <a:bodyPr lIns="0" tIns="0" rIns="0" bIns="0" rtlCol="0" anchor="t">
            <a:spAutoFit/>
          </a:bodyPr>
          <a:lstStyle/>
          <a:p>
            <a:pPr algn="l">
              <a:lnSpc>
                <a:spcPts val="4800"/>
              </a:lnSpc>
            </a:pPr>
            <a:r>
              <a:rPr lang="en-US" sz="4000" u="sng">
                <a:solidFill>
                  <a:srgbClr val="FFFFFF"/>
                </a:solidFill>
                <a:latin typeface="Telegraf Bold"/>
                <a:ea typeface="Telegraf Bold"/>
                <a:cs typeface="Telegraf Bold"/>
                <a:sym typeface="Telegraf Bold"/>
              </a:rPr>
              <a:t>02</a:t>
            </a:r>
          </a:p>
        </p:txBody>
      </p:sp>
      <p:sp>
        <p:nvSpPr>
          <p:cNvPr id="11" name="TextBox 11"/>
          <p:cNvSpPr txBox="1"/>
          <p:nvPr/>
        </p:nvSpPr>
        <p:spPr>
          <a:xfrm>
            <a:off x="13508216" y="7171648"/>
            <a:ext cx="3751084" cy="916926"/>
          </a:xfrm>
          <a:prstGeom prst="rect">
            <a:avLst/>
          </a:prstGeom>
        </p:spPr>
        <p:txBody>
          <a:bodyPr lIns="0" tIns="0" rIns="0" bIns="0" rtlCol="0" anchor="t">
            <a:spAutoFit/>
          </a:bodyPr>
          <a:lstStyle/>
          <a:p>
            <a:pPr algn="l">
              <a:lnSpc>
                <a:spcPts val="3639"/>
              </a:lnSpc>
            </a:pPr>
            <a:r>
              <a:rPr lang="en-US" sz="2799">
                <a:solidFill>
                  <a:srgbClr val="FFFFFF"/>
                </a:solidFill>
                <a:latin typeface="Public Sans"/>
                <a:ea typeface="Public Sans"/>
                <a:cs typeface="Public Sans"/>
                <a:sym typeface="Public Sans"/>
              </a:rPr>
              <a:t>Steps Walkthrough</a:t>
            </a:r>
          </a:p>
          <a:p>
            <a:pPr algn="l">
              <a:lnSpc>
                <a:spcPts val="3639"/>
              </a:lnSpc>
            </a:pPr>
            <a:endParaRPr lang="en-US" sz="2799">
              <a:solidFill>
                <a:srgbClr val="FFFFFF"/>
              </a:solidFill>
              <a:latin typeface="Public Sans"/>
              <a:ea typeface="Public Sans"/>
              <a:cs typeface="Public Sans"/>
              <a:sym typeface="Public Sans"/>
            </a:endParaRPr>
          </a:p>
        </p:txBody>
      </p:sp>
      <p:sp>
        <p:nvSpPr>
          <p:cNvPr id="12" name="TextBox 12"/>
          <p:cNvSpPr txBox="1"/>
          <p:nvPr/>
        </p:nvSpPr>
        <p:spPr>
          <a:xfrm>
            <a:off x="12108720" y="7063377"/>
            <a:ext cx="892602" cy="657225"/>
          </a:xfrm>
          <a:prstGeom prst="rect">
            <a:avLst/>
          </a:prstGeom>
        </p:spPr>
        <p:txBody>
          <a:bodyPr lIns="0" tIns="0" rIns="0" bIns="0" rtlCol="0" anchor="t">
            <a:spAutoFit/>
          </a:bodyPr>
          <a:lstStyle/>
          <a:p>
            <a:pPr algn="l">
              <a:lnSpc>
                <a:spcPts val="4800"/>
              </a:lnSpc>
            </a:pPr>
            <a:r>
              <a:rPr lang="en-US" sz="4000" u="sng">
                <a:solidFill>
                  <a:srgbClr val="FFFFFF"/>
                </a:solidFill>
                <a:latin typeface="Telegraf Bold"/>
                <a:ea typeface="Telegraf Bold"/>
                <a:cs typeface="Telegraf Bold"/>
                <a:sym typeface="Telegraf Bold"/>
              </a:rPr>
              <a:t>04</a:t>
            </a:r>
          </a:p>
        </p:txBody>
      </p:sp>
      <p:sp>
        <p:nvSpPr>
          <p:cNvPr id="13" name="TextBox 13"/>
          <p:cNvSpPr txBox="1"/>
          <p:nvPr/>
        </p:nvSpPr>
        <p:spPr>
          <a:xfrm>
            <a:off x="12108720" y="8901112"/>
            <a:ext cx="892602" cy="666750"/>
          </a:xfrm>
          <a:prstGeom prst="rect">
            <a:avLst/>
          </a:prstGeom>
        </p:spPr>
        <p:txBody>
          <a:bodyPr lIns="0" tIns="0" rIns="0" bIns="0" rtlCol="0" anchor="t">
            <a:spAutoFit/>
          </a:bodyPr>
          <a:lstStyle/>
          <a:p>
            <a:pPr algn="l">
              <a:lnSpc>
                <a:spcPts val="4800"/>
              </a:lnSpc>
            </a:pPr>
            <a:r>
              <a:rPr lang="en-US" sz="4000" u="sng">
                <a:solidFill>
                  <a:srgbClr val="FFFFFF"/>
                </a:solidFill>
                <a:latin typeface="Telegraf Bold"/>
                <a:ea typeface="Telegraf Bold"/>
                <a:cs typeface="Telegraf Bold"/>
                <a:sym typeface="Telegraf Bold"/>
              </a:rPr>
              <a:t>05</a:t>
            </a:r>
          </a:p>
        </p:txBody>
      </p:sp>
      <p:sp>
        <p:nvSpPr>
          <p:cNvPr id="14" name="TextBox 14"/>
          <p:cNvSpPr txBox="1"/>
          <p:nvPr/>
        </p:nvSpPr>
        <p:spPr>
          <a:xfrm>
            <a:off x="13552430" y="8920162"/>
            <a:ext cx="3751084" cy="916926"/>
          </a:xfrm>
          <a:prstGeom prst="rect">
            <a:avLst/>
          </a:prstGeom>
        </p:spPr>
        <p:txBody>
          <a:bodyPr lIns="0" tIns="0" rIns="0" bIns="0" rtlCol="0" anchor="t">
            <a:spAutoFit/>
          </a:bodyPr>
          <a:lstStyle/>
          <a:p>
            <a:pPr algn="l">
              <a:lnSpc>
                <a:spcPts val="3639"/>
              </a:lnSpc>
            </a:pPr>
            <a:r>
              <a:rPr lang="en-US" sz="2799">
                <a:solidFill>
                  <a:srgbClr val="FFFFFF"/>
                </a:solidFill>
                <a:latin typeface="Public Sans"/>
                <a:ea typeface="Public Sans"/>
                <a:cs typeface="Public Sans"/>
                <a:sym typeface="Public Sans"/>
              </a:rPr>
              <a:t>Demonstration and Results</a:t>
            </a:r>
          </a:p>
        </p:txBody>
      </p:sp>
      <p:pic>
        <p:nvPicPr>
          <p:cNvPr id="15" name="Audio 14">
            <a:hlinkClick r:id="" action="ppaction://media"/>
            <a:extLst>
              <a:ext uri="{FF2B5EF4-FFF2-40B4-BE49-F238E27FC236}">
                <a16:creationId xmlns:a16="http://schemas.microsoft.com/office/drawing/2014/main" id="{02FF08D4-E2D3-E531-7B43-52AC1C37D4C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12398">
        <p15:prstTrans prst="pageCurlDouble"/>
      </p:transition>
    </mc:Choice>
    <mc:Fallback>
      <p:transition spd="slow" advTm="1239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sp>
        <p:nvSpPr>
          <p:cNvPr id="2" name="Freeform 2"/>
          <p:cNvSpPr/>
          <p:nvPr/>
        </p:nvSpPr>
        <p:spPr>
          <a:xfrm>
            <a:off x="11887200" y="0"/>
            <a:ext cx="6400800" cy="10287000"/>
          </a:xfrm>
          <a:custGeom>
            <a:avLst/>
            <a:gdLst/>
            <a:ahLst/>
            <a:cxnLst/>
            <a:rect l="l" t="t" r="r" b="b"/>
            <a:pathLst>
              <a:path w="6400800" h="10287000">
                <a:moveTo>
                  <a:pt x="0" y="0"/>
                </a:moveTo>
                <a:lnTo>
                  <a:pt x="6400800" y="0"/>
                </a:lnTo>
                <a:lnTo>
                  <a:pt x="6400800" y="10287000"/>
                </a:lnTo>
                <a:lnTo>
                  <a:pt x="0" y="10287000"/>
                </a:lnTo>
                <a:lnTo>
                  <a:pt x="0" y="0"/>
                </a:lnTo>
                <a:close/>
              </a:path>
            </a:pathLst>
          </a:custGeom>
          <a:blipFill>
            <a:blip r:embed="rId4"/>
            <a:stretch>
              <a:fillRect l="-140996"/>
            </a:stretch>
          </a:blipFill>
        </p:spPr>
      </p:sp>
      <p:sp>
        <p:nvSpPr>
          <p:cNvPr id="3" name="TextBox 3"/>
          <p:cNvSpPr txBox="1"/>
          <p:nvPr/>
        </p:nvSpPr>
        <p:spPr>
          <a:xfrm>
            <a:off x="1028700" y="4876800"/>
            <a:ext cx="7785039" cy="1133475"/>
          </a:xfrm>
          <a:prstGeom prst="rect">
            <a:avLst/>
          </a:prstGeom>
        </p:spPr>
        <p:txBody>
          <a:bodyPr lIns="0" tIns="0" rIns="0" bIns="0" rtlCol="0" anchor="t">
            <a:spAutoFit/>
          </a:bodyPr>
          <a:lstStyle/>
          <a:p>
            <a:pPr algn="l">
              <a:lnSpc>
                <a:spcPts val="8879"/>
              </a:lnSpc>
            </a:pPr>
            <a:r>
              <a:rPr lang="en-US" sz="7399">
                <a:solidFill>
                  <a:srgbClr val="FFFFFF"/>
                </a:solidFill>
                <a:latin typeface="Barlow Condensed Semi-Bold"/>
                <a:ea typeface="Barlow Condensed Semi-Bold"/>
                <a:cs typeface="Barlow Condensed Semi-Bold"/>
                <a:sym typeface="Barlow Condensed Semi-Bold"/>
              </a:rPr>
              <a:t>Introduction</a:t>
            </a:r>
          </a:p>
        </p:txBody>
      </p:sp>
      <p:sp>
        <p:nvSpPr>
          <p:cNvPr id="4" name="TextBox 4"/>
          <p:cNvSpPr txBox="1"/>
          <p:nvPr/>
        </p:nvSpPr>
        <p:spPr>
          <a:xfrm>
            <a:off x="1028700" y="5905500"/>
            <a:ext cx="5792153" cy="468630"/>
          </a:xfrm>
          <a:prstGeom prst="rect">
            <a:avLst/>
          </a:prstGeom>
        </p:spPr>
        <p:txBody>
          <a:bodyPr lIns="0" tIns="0" rIns="0" bIns="0" rtlCol="0" anchor="t">
            <a:spAutoFit/>
          </a:bodyPr>
          <a:lstStyle/>
          <a:p>
            <a:pPr algn="ctr">
              <a:lnSpc>
                <a:spcPts val="3840"/>
              </a:lnSpc>
              <a:spcBef>
                <a:spcPct val="0"/>
              </a:spcBef>
            </a:pPr>
            <a:r>
              <a:rPr lang="en-US" sz="2400">
                <a:solidFill>
                  <a:srgbClr val="FFFFFF"/>
                </a:solidFill>
                <a:latin typeface="Barlow Light"/>
                <a:ea typeface="Barlow Light"/>
                <a:cs typeface="Barlow Light"/>
                <a:sym typeface="Barlow Light"/>
              </a:rPr>
              <a:t>Overview of Workplace Safety Enhancement</a:t>
            </a:r>
          </a:p>
        </p:txBody>
      </p:sp>
      <p:pic>
        <p:nvPicPr>
          <p:cNvPr id="5" name="Audio 4">
            <a:hlinkClick r:id="" action="ppaction://media"/>
            <a:extLst>
              <a:ext uri="{FF2B5EF4-FFF2-40B4-BE49-F238E27FC236}">
                <a16:creationId xmlns:a16="http://schemas.microsoft.com/office/drawing/2014/main" id="{98D3055E-DFDD-822E-49C3-9CBCDAA29A7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391">
        <p15:prstTrans prst="pageCurlDouble"/>
      </p:transition>
    </mc:Choice>
    <mc:Fallback>
      <p:transition spd="slow" advTm="439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grpSp>
        <p:nvGrpSpPr>
          <p:cNvPr id="2" name="Group 2"/>
          <p:cNvGrpSpPr/>
          <p:nvPr/>
        </p:nvGrpSpPr>
        <p:grpSpPr>
          <a:xfrm>
            <a:off x="7681428" y="2824760"/>
            <a:ext cx="185096" cy="185096"/>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id="4" name="Group 4"/>
          <p:cNvGrpSpPr/>
          <p:nvPr/>
        </p:nvGrpSpPr>
        <p:grpSpPr>
          <a:xfrm>
            <a:off x="7681428" y="4633904"/>
            <a:ext cx="185096" cy="185096"/>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grpSp>
        <p:nvGrpSpPr>
          <p:cNvPr id="6" name="Group 6"/>
          <p:cNvGrpSpPr/>
          <p:nvPr/>
        </p:nvGrpSpPr>
        <p:grpSpPr>
          <a:xfrm>
            <a:off x="7681428" y="7128805"/>
            <a:ext cx="185096" cy="185096"/>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C0DA"/>
            </a:solidFill>
          </p:spPr>
        </p:sp>
      </p:grpSp>
      <p:sp>
        <p:nvSpPr>
          <p:cNvPr id="8" name="Freeform 8"/>
          <p:cNvSpPr/>
          <p:nvPr/>
        </p:nvSpPr>
        <p:spPr>
          <a:xfrm>
            <a:off x="8419460" y="3226871"/>
            <a:ext cx="8245505" cy="1075454"/>
          </a:xfrm>
          <a:custGeom>
            <a:avLst/>
            <a:gdLst/>
            <a:ahLst/>
            <a:cxnLst/>
            <a:rect l="l" t="t" r="r" b="b"/>
            <a:pathLst>
              <a:path w="8245505" h="1075454">
                <a:moveTo>
                  <a:pt x="0" y="0"/>
                </a:moveTo>
                <a:lnTo>
                  <a:pt x="8245505" y="0"/>
                </a:lnTo>
                <a:lnTo>
                  <a:pt x="8245505" y="1075454"/>
                </a:lnTo>
                <a:lnTo>
                  <a:pt x="0" y="1075454"/>
                </a:lnTo>
                <a:lnTo>
                  <a:pt x="0" y="0"/>
                </a:lnTo>
                <a:close/>
              </a:path>
            </a:pathLst>
          </a:custGeom>
          <a:blipFill>
            <a:blip r:embed="rId4"/>
            <a:stretch>
              <a:fillRect t="-375743" r="-12563"/>
            </a:stretch>
          </a:blipFill>
        </p:spPr>
      </p:sp>
      <p:sp>
        <p:nvSpPr>
          <p:cNvPr id="9" name="TextBox 9"/>
          <p:cNvSpPr txBox="1"/>
          <p:nvPr/>
        </p:nvSpPr>
        <p:spPr>
          <a:xfrm>
            <a:off x="8643851" y="2292797"/>
            <a:ext cx="8969865" cy="2214087"/>
          </a:xfrm>
          <a:prstGeom prst="rect">
            <a:avLst/>
          </a:prstGeom>
        </p:spPr>
        <p:txBody>
          <a:bodyPr lIns="0" tIns="0" rIns="0" bIns="0" rtlCol="0" anchor="t">
            <a:spAutoFit/>
          </a:bodyPr>
          <a:lstStyle/>
          <a:p>
            <a:pPr algn="l">
              <a:lnSpc>
                <a:spcPts val="3517"/>
              </a:lnSpc>
            </a:pPr>
            <a:r>
              <a:rPr lang="en-US" sz="2512">
                <a:solidFill>
                  <a:srgbClr val="FFFFFF"/>
                </a:solidFill>
                <a:latin typeface="Barlow Light"/>
                <a:ea typeface="Barlow Light"/>
                <a:cs typeface="Barlow Light"/>
                <a:sym typeface="Barlow Light"/>
              </a:rPr>
              <a:t>Enhancing Safety Protocols:</a:t>
            </a:r>
          </a:p>
          <a:p>
            <a:pPr algn="l">
              <a:lnSpc>
                <a:spcPts val="3517"/>
              </a:lnSpc>
            </a:pPr>
            <a:endParaRPr lang="en-US" sz="2512">
              <a:solidFill>
                <a:srgbClr val="FFFFFF"/>
              </a:solidFill>
              <a:latin typeface="Barlow Light"/>
              <a:ea typeface="Barlow Light"/>
              <a:cs typeface="Barlow Light"/>
              <a:sym typeface="Barlow Light"/>
            </a:endParaRPr>
          </a:p>
          <a:p>
            <a:pPr algn="l">
              <a:lnSpc>
                <a:spcPts val="3517"/>
              </a:lnSpc>
            </a:pPr>
            <a:r>
              <a:rPr lang="en-US" sz="2512">
                <a:solidFill>
                  <a:srgbClr val="FFFFFF"/>
                </a:solidFill>
                <a:latin typeface="Barlow Light"/>
                <a:ea typeface="Barlow Light"/>
                <a:cs typeface="Barlow Light"/>
                <a:sym typeface="Barlow Light"/>
              </a:rPr>
              <a:t>Providing continuous and accurate monitoring through automated helmet detection.</a:t>
            </a:r>
          </a:p>
          <a:p>
            <a:pPr algn="l">
              <a:lnSpc>
                <a:spcPts val="3517"/>
              </a:lnSpc>
            </a:pPr>
            <a:endParaRPr lang="en-US" sz="2512">
              <a:solidFill>
                <a:srgbClr val="FFFFFF"/>
              </a:solidFill>
              <a:latin typeface="Barlow Light"/>
              <a:ea typeface="Barlow Light"/>
              <a:cs typeface="Barlow Light"/>
              <a:sym typeface="Barlow Light"/>
            </a:endParaRPr>
          </a:p>
        </p:txBody>
      </p:sp>
      <p:sp>
        <p:nvSpPr>
          <p:cNvPr id="10" name="Freeform 10"/>
          <p:cNvSpPr/>
          <p:nvPr/>
        </p:nvSpPr>
        <p:spPr>
          <a:xfrm>
            <a:off x="8419460" y="5221923"/>
            <a:ext cx="9194256" cy="1075454"/>
          </a:xfrm>
          <a:custGeom>
            <a:avLst/>
            <a:gdLst/>
            <a:ahLst/>
            <a:cxnLst/>
            <a:rect l="l" t="t" r="r" b="b"/>
            <a:pathLst>
              <a:path w="9194256" h="1075454">
                <a:moveTo>
                  <a:pt x="0" y="0"/>
                </a:moveTo>
                <a:lnTo>
                  <a:pt x="9194256" y="0"/>
                </a:lnTo>
                <a:lnTo>
                  <a:pt x="9194256" y="1075453"/>
                </a:lnTo>
                <a:lnTo>
                  <a:pt x="0" y="1075453"/>
                </a:lnTo>
                <a:lnTo>
                  <a:pt x="0" y="0"/>
                </a:lnTo>
                <a:close/>
              </a:path>
            </a:pathLst>
          </a:custGeom>
          <a:blipFill>
            <a:blip r:embed="rId4"/>
            <a:stretch>
              <a:fillRect l="-2183" t="-380953" b="-611"/>
            </a:stretch>
          </a:blipFill>
        </p:spPr>
      </p:sp>
      <p:sp>
        <p:nvSpPr>
          <p:cNvPr id="11" name="TextBox 11"/>
          <p:cNvSpPr txBox="1"/>
          <p:nvPr/>
        </p:nvSpPr>
        <p:spPr>
          <a:xfrm>
            <a:off x="8643851" y="4346009"/>
            <a:ext cx="8969865" cy="1768029"/>
          </a:xfrm>
          <a:prstGeom prst="rect">
            <a:avLst/>
          </a:prstGeom>
        </p:spPr>
        <p:txBody>
          <a:bodyPr lIns="0" tIns="0" rIns="0" bIns="0" rtlCol="0" anchor="t">
            <a:spAutoFit/>
          </a:bodyPr>
          <a:lstStyle/>
          <a:p>
            <a:pPr algn="l">
              <a:lnSpc>
                <a:spcPts val="3517"/>
              </a:lnSpc>
            </a:pPr>
            <a:r>
              <a:rPr lang="en-US" sz="2512">
                <a:solidFill>
                  <a:srgbClr val="FFFFFF"/>
                </a:solidFill>
                <a:latin typeface="Barlow Light"/>
                <a:ea typeface="Barlow Light"/>
                <a:cs typeface="Barlow Light"/>
                <a:sym typeface="Barlow Light"/>
              </a:rPr>
              <a:t>UtilizingYOLOv3 and OpenCV:</a:t>
            </a:r>
          </a:p>
          <a:p>
            <a:pPr algn="l">
              <a:lnSpc>
                <a:spcPts val="3517"/>
              </a:lnSpc>
            </a:pPr>
            <a:endParaRPr lang="en-US" sz="2512">
              <a:solidFill>
                <a:srgbClr val="FFFFFF"/>
              </a:solidFill>
              <a:latin typeface="Barlow Light"/>
              <a:ea typeface="Barlow Light"/>
              <a:cs typeface="Barlow Light"/>
              <a:sym typeface="Barlow Light"/>
            </a:endParaRPr>
          </a:p>
          <a:p>
            <a:pPr algn="l">
              <a:lnSpc>
                <a:spcPts val="3517"/>
              </a:lnSpc>
            </a:pPr>
            <a:r>
              <a:rPr lang="en-US" sz="2512">
                <a:solidFill>
                  <a:srgbClr val="FFFFFF"/>
                </a:solidFill>
                <a:latin typeface="Barlow Light"/>
                <a:ea typeface="Barlow Light"/>
                <a:cs typeface="Barlow Light"/>
                <a:sym typeface="Barlow Light"/>
              </a:rPr>
              <a:t>Leveraging YOLOv3 and OpenCV for efficient helmet detection in images and videos.</a:t>
            </a:r>
          </a:p>
        </p:txBody>
      </p:sp>
      <p:sp>
        <p:nvSpPr>
          <p:cNvPr id="12" name="Freeform 12"/>
          <p:cNvSpPr/>
          <p:nvPr/>
        </p:nvSpPr>
        <p:spPr>
          <a:xfrm>
            <a:off x="8419460" y="7667410"/>
            <a:ext cx="9194256" cy="1075454"/>
          </a:xfrm>
          <a:custGeom>
            <a:avLst/>
            <a:gdLst/>
            <a:ahLst/>
            <a:cxnLst/>
            <a:rect l="l" t="t" r="r" b="b"/>
            <a:pathLst>
              <a:path w="9194256" h="1075454">
                <a:moveTo>
                  <a:pt x="0" y="0"/>
                </a:moveTo>
                <a:lnTo>
                  <a:pt x="9194256" y="0"/>
                </a:lnTo>
                <a:lnTo>
                  <a:pt x="9194256" y="1075454"/>
                </a:lnTo>
                <a:lnTo>
                  <a:pt x="0" y="1075454"/>
                </a:lnTo>
                <a:lnTo>
                  <a:pt x="0" y="0"/>
                </a:lnTo>
                <a:close/>
              </a:path>
            </a:pathLst>
          </a:custGeom>
          <a:blipFill>
            <a:blip r:embed="rId4"/>
            <a:stretch>
              <a:fillRect l="-2183" t="-380953" b="-611"/>
            </a:stretch>
          </a:blipFill>
        </p:spPr>
      </p:sp>
      <p:sp>
        <p:nvSpPr>
          <p:cNvPr id="13" name="TextBox 13"/>
          <p:cNvSpPr txBox="1"/>
          <p:nvPr/>
        </p:nvSpPr>
        <p:spPr>
          <a:xfrm>
            <a:off x="8643851" y="6759583"/>
            <a:ext cx="8969865" cy="1768029"/>
          </a:xfrm>
          <a:prstGeom prst="rect">
            <a:avLst/>
          </a:prstGeom>
        </p:spPr>
        <p:txBody>
          <a:bodyPr lIns="0" tIns="0" rIns="0" bIns="0" rtlCol="0" anchor="t">
            <a:spAutoFit/>
          </a:bodyPr>
          <a:lstStyle/>
          <a:p>
            <a:pPr algn="l">
              <a:lnSpc>
                <a:spcPts val="3517"/>
              </a:lnSpc>
            </a:pPr>
            <a:r>
              <a:rPr lang="en-US" sz="2512">
                <a:solidFill>
                  <a:srgbClr val="FFFFFF"/>
                </a:solidFill>
                <a:latin typeface="Barlow Light"/>
                <a:ea typeface="Barlow Light"/>
                <a:cs typeface="Barlow Light"/>
                <a:sym typeface="Barlow Light"/>
              </a:rPr>
              <a:t>Reducing Head Injury Risks:</a:t>
            </a:r>
          </a:p>
          <a:p>
            <a:pPr algn="l">
              <a:lnSpc>
                <a:spcPts val="3517"/>
              </a:lnSpc>
            </a:pPr>
            <a:endParaRPr lang="en-US" sz="2512">
              <a:solidFill>
                <a:srgbClr val="FFFFFF"/>
              </a:solidFill>
              <a:latin typeface="Barlow Light"/>
              <a:ea typeface="Barlow Light"/>
              <a:cs typeface="Barlow Light"/>
              <a:sym typeface="Barlow Light"/>
            </a:endParaRPr>
          </a:p>
          <a:p>
            <a:pPr algn="l">
              <a:lnSpc>
                <a:spcPts val="3517"/>
              </a:lnSpc>
            </a:pPr>
            <a:r>
              <a:rPr lang="en-US" sz="2512">
                <a:solidFill>
                  <a:srgbClr val="FFFFFF"/>
                </a:solidFill>
                <a:latin typeface="Barlow Light"/>
                <a:ea typeface="Barlow Light"/>
                <a:cs typeface="Barlow Light"/>
                <a:sym typeface="Barlow Light"/>
              </a:rPr>
              <a:t>Implementing a solution to enforce helmet-wearing policies and minimize head injury risks.</a:t>
            </a:r>
          </a:p>
        </p:txBody>
      </p:sp>
      <p:sp>
        <p:nvSpPr>
          <p:cNvPr id="14" name="TextBox 14"/>
          <p:cNvSpPr txBox="1"/>
          <p:nvPr/>
        </p:nvSpPr>
        <p:spPr>
          <a:xfrm>
            <a:off x="623058" y="3306444"/>
            <a:ext cx="2090380" cy="754382"/>
          </a:xfrm>
          <a:prstGeom prst="rect">
            <a:avLst/>
          </a:prstGeom>
        </p:spPr>
        <p:txBody>
          <a:bodyPr lIns="0" tIns="0" rIns="0" bIns="0" rtlCol="0" anchor="t">
            <a:spAutoFit/>
          </a:bodyPr>
          <a:lstStyle/>
          <a:p>
            <a:pPr algn="ctr">
              <a:lnSpc>
                <a:spcPts val="6239"/>
              </a:lnSpc>
              <a:spcBef>
                <a:spcPct val="0"/>
              </a:spcBef>
            </a:pPr>
            <a:r>
              <a:rPr lang="en-US" sz="3899">
                <a:solidFill>
                  <a:srgbClr val="FFFFFF"/>
                </a:solidFill>
                <a:latin typeface="Barlow Bold"/>
                <a:ea typeface="Barlow Bold"/>
                <a:cs typeface="Barlow Bold"/>
                <a:sym typeface="Barlow Bold"/>
              </a:rPr>
              <a:t>Objective</a:t>
            </a:r>
          </a:p>
        </p:txBody>
      </p:sp>
      <p:sp>
        <p:nvSpPr>
          <p:cNvPr id="15" name="TextBox 15"/>
          <p:cNvSpPr txBox="1"/>
          <p:nvPr/>
        </p:nvSpPr>
        <p:spPr>
          <a:xfrm>
            <a:off x="0" y="4335780"/>
            <a:ext cx="6370471" cy="1657986"/>
          </a:xfrm>
          <a:prstGeom prst="rect">
            <a:avLst/>
          </a:prstGeom>
        </p:spPr>
        <p:txBody>
          <a:bodyPr lIns="0" tIns="0" rIns="0" bIns="0" rtlCol="0" anchor="t">
            <a:spAutoFit/>
          </a:bodyPr>
          <a:lstStyle/>
          <a:p>
            <a:pPr algn="ctr">
              <a:lnSpc>
                <a:spcPts val="4479"/>
              </a:lnSpc>
              <a:spcBef>
                <a:spcPct val="0"/>
              </a:spcBef>
            </a:pPr>
            <a:r>
              <a:rPr lang="en-US" sz="2799">
                <a:solidFill>
                  <a:srgbClr val="FFFFFF"/>
                </a:solidFill>
                <a:latin typeface="Barlow Light"/>
                <a:ea typeface="Barlow Light"/>
                <a:cs typeface="Barlow Light"/>
                <a:sym typeface="Barlow Light"/>
              </a:rPr>
              <a:t>Developing an Automated Helmet Detection System </a:t>
            </a:r>
          </a:p>
          <a:p>
            <a:pPr algn="ctr">
              <a:lnSpc>
                <a:spcPts val="4479"/>
              </a:lnSpc>
              <a:spcBef>
                <a:spcPct val="0"/>
              </a:spcBef>
            </a:pPr>
            <a:r>
              <a:rPr lang="en-US" sz="2799">
                <a:solidFill>
                  <a:srgbClr val="FFFFFF"/>
                </a:solidFill>
                <a:latin typeface="Barlow Light"/>
                <a:ea typeface="Barlow Light"/>
                <a:cs typeface="Barlow Light"/>
                <a:sym typeface="Barlow Light"/>
              </a:rPr>
              <a:t>for Workplace Safety</a:t>
            </a:r>
          </a:p>
        </p:txBody>
      </p:sp>
      <p:pic>
        <p:nvPicPr>
          <p:cNvPr id="16" name="Audio 15">
            <a:hlinkClick r:id="" action="ppaction://media"/>
            <a:extLst>
              <a:ext uri="{FF2B5EF4-FFF2-40B4-BE49-F238E27FC236}">
                <a16:creationId xmlns:a16="http://schemas.microsoft.com/office/drawing/2014/main" id="{05F86DA1-7A06-7D2A-1D75-15F59C222B0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69509">
        <p15:prstTrans prst="pageCurlDouble"/>
      </p:transition>
    </mc:Choice>
    <mc:Fallback>
      <p:transition spd="slow" advTm="6950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sp>
        <p:nvSpPr>
          <p:cNvPr id="2" name="Freeform 2"/>
          <p:cNvSpPr/>
          <p:nvPr/>
        </p:nvSpPr>
        <p:spPr>
          <a:xfrm>
            <a:off x="11887200" y="0"/>
            <a:ext cx="6400800" cy="10287000"/>
          </a:xfrm>
          <a:custGeom>
            <a:avLst/>
            <a:gdLst/>
            <a:ahLst/>
            <a:cxnLst/>
            <a:rect l="l" t="t" r="r" b="b"/>
            <a:pathLst>
              <a:path w="6400800" h="10287000">
                <a:moveTo>
                  <a:pt x="0" y="0"/>
                </a:moveTo>
                <a:lnTo>
                  <a:pt x="6400800" y="0"/>
                </a:lnTo>
                <a:lnTo>
                  <a:pt x="6400800" y="10287000"/>
                </a:lnTo>
                <a:lnTo>
                  <a:pt x="0" y="10287000"/>
                </a:lnTo>
                <a:lnTo>
                  <a:pt x="0" y="0"/>
                </a:lnTo>
                <a:close/>
              </a:path>
            </a:pathLst>
          </a:custGeom>
          <a:blipFill>
            <a:blip r:embed="rId4"/>
            <a:stretch>
              <a:fillRect l="-140996"/>
            </a:stretch>
          </a:blipFill>
        </p:spPr>
      </p:sp>
      <p:sp>
        <p:nvSpPr>
          <p:cNvPr id="3" name="TextBox 3"/>
          <p:cNvSpPr txBox="1"/>
          <p:nvPr/>
        </p:nvSpPr>
        <p:spPr>
          <a:xfrm>
            <a:off x="1028700" y="4876800"/>
            <a:ext cx="7785039" cy="1133475"/>
          </a:xfrm>
          <a:prstGeom prst="rect">
            <a:avLst/>
          </a:prstGeom>
        </p:spPr>
        <p:txBody>
          <a:bodyPr lIns="0" tIns="0" rIns="0" bIns="0" rtlCol="0" anchor="t">
            <a:spAutoFit/>
          </a:bodyPr>
          <a:lstStyle/>
          <a:p>
            <a:pPr algn="l">
              <a:lnSpc>
                <a:spcPts val="8879"/>
              </a:lnSpc>
            </a:pPr>
            <a:r>
              <a:rPr lang="en-US" sz="7399">
                <a:solidFill>
                  <a:srgbClr val="FFFFFF"/>
                </a:solidFill>
                <a:latin typeface="Barlow Condensed Semi-Bold"/>
                <a:ea typeface="Barlow Condensed Semi-Bold"/>
                <a:cs typeface="Barlow Condensed Semi-Bold"/>
                <a:sym typeface="Barlow Condensed Semi-Bold"/>
              </a:rPr>
              <a:t>Project Setup</a:t>
            </a:r>
          </a:p>
        </p:txBody>
      </p:sp>
      <p:sp>
        <p:nvSpPr>
          <p:cNvPr id="4" name="TextBox 4"/>
          <p:cNvSpPr txBox="1"/>
          <p:nvPr/>
        </p:nvSpPr>
        <p:spPr>
          <a:xfrm>
            <a:off x="0" y="5905500"/>
            <a:ext cx="7849553" cy="1440180"/>
          </a:xfrm>
          <a:prstGeom prst="rect">
            <a:avLst/>
          </a:prstGeom>
        </p:spPr>
        <p:txBody>
          <a:bodyPr lIns="0" tIns="0" rIns="0" bIns="0" rtlCol="0" anchor="t">
            <a:spAutoFit/>
          </a:bodyPr>
          <a:lstStyle/>
          <a:p>
            <a:pPr marL="518160" lvl="1" indent="-259080" algn="ctr">
              <a:lnSpc>
                <a:spcPts val="3840"/>
              </a:lnSpc>
              <a:spcBef>
                <a:spcPct val="0"/>
              </a:spcBef>
              <a:buFont typeface="Arial"/>
              <a:buChar char="•"/>
            </a:pPr>
            <a:r>
              <a:rPr lang="en-US" sz="2400">
                <a:solidFill>
                  <a:srgbClr val="FFFFFF"/>
                </a:solidFill>
                <a:latin typeface="Barlow Light"/>
                <a:ea typeface="Barlow Light"/>
                <a:cs typeface="Barlow Light"/>
                <a:sym typeface="Barlow Light"/>
              </a:rPr>
              <a:t>Establishing the Foundation for Automated Helmet Detection System</a:t>
            </a:r>
          </a:p>
          <a:p>
            <a:pPr algn="ctr">
              <a:lnSpc>
                <a:spcPts val="3840"/>
              </a:lnSpc>
              <a:spcBef>
                <a:spcPct val="0"/>
              </a:spcBef>
            </a:pPr>
            <a:endParaRPr lang="en-US" sz="2400">
              <a:solidFill>
                <a:srgbClr val="FFFFFF"/>
              </a:solidFill>
              <a:latin typeface="Barlow Light"/>
              <a:ea typeface="Barlow Light"/>
              <a:cs typeface="Barlow Light"/>
              <a:sym typeface="Barlow Light"/>
            </a:endParaRPr>
          </a:p>
        </p:txBody>
      </p:sp>
      <p:pic>
        <p:nvPicPr>
          <p:cNvPr id="5" name="Audio 4">
            <a:hlinkClick r:id="" action="ppaction://media"/>
            <a:extLst>
              <a:ext uri="{FF2B5EF4-FFF2-40B4-BE49-F238E27FC236}">
                <a16:creationId xmlns:a16="http://schemas.microsoft.com/office/drawing/2014/main" id="{22530263-F941-1933-600A-C07AFD26AF1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5733">
        <p15:prstTrans prst="pageCurlDouble"/>
      </p:transition>
    </mc:Choice>
    <mc:Fallback>
      <p:transition spd="slow" advTm="573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248632" y="3285623"/>
            <a:ext cx="1128628" cy="1128628"/>
            <a:chOff x="0" y="0"/>
            <a:chExt cx="6355080" cy="6355080"/>
          </a:xfrm>
        </p:grpSpPr>
        <p:sp>
          <p:nvSpPr>
            <p:cNvPr id="3" name="Freeform 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4" name="TextBox 4"/>
          <p:cNvSpPr txBox="1"/>
          <p:nvPr/>
        </p:nvSpPr>
        <p:spPr>
          <a:xfrm>
            <a:off x="1028700" y="1019175"/>
            <a:ext cx="15597945" cy="1133475"/>
          </a:xfrm>
          <a:prstGeom prst="rect">
            <a:avLst/>
          </a:prstGeom>
        </p:spPr>
        <p:txBody>
          <a:bodyPr lIns="0" tIns="0" rIns="0" bIns="0" rtlCol="0" anchor="t">
            <a:spAutoFit/>
          </a:bodyPr>
          <a:lstStyle/>
          <a:p>
            <a:pPr algn="l">
              <a:lnSpc>
                <a:spcPts val="8879"/>
              </a:lnSpc>
            </a:pPr>
            <a:r>
              <a:rPr lang="en-US" sz="7399">
                <a:solidFill>
                  <a:srgbClr val="FFFFFF"/>
                </a:solidFill>
                <a:latin typeface="Barlow Condensed Semi-Bold"/>
                <a:ea typeface="Barlow Condensed Semi-Bold"/>
                <a:cs typeface="Barlow Condensed Semi-Bold"/>
                <a:sym typeface="Barlow Condensed Semi-Bold"/>
              </a:rPr>
              <a:t>Dependencies</a:t>
            </a:r>
          </a:p>
        </p:txBody>
      </p:sp>
      <p:sp>
        <p:nvSpPr>
          <p:cNvPr id="5" name="TextBox 5"/>
          <p:cNvSpPr txBox="1"/>
          <p:nvPr/>
        </p:nvSpPr>
        <p:spPr>
          <a:xfrm>
            <a:off x="6457593" y="6491203"/>
            <a:ext cx="5860879" cy="3267717"/>
          </a:xfrm>
          <a:prstGeom prst="rect">
            <a:avLst/>
          </a:prstGeom>
        </p:spPr>
        <p:txBody>
          <a:bodyPr lIns="0" tIns="0" rIns="0" bIns="0" rtlCol="0" anchor="t">
            <a:spAutoFit/>
          </a:bodyPr>
          <a:lstStyle/>
          <a:p>
            <a:pPr marL="578091" lvl="1" indent="-289046" algn="l">
              <a:lnSpc>
                <a:spcPts val="3748"/>
              </a:lnSpc>
              <a:buFont typeface="Arial"/>
              <a:buChar char="•"/>
            </a:pPr>
            <a:r>
              <a:rPr lang="en-US" sz="2677">
                <a:solidFill>
                  <a:srgbClr val="FFFFFF"/>
                </a:solidFill>
                <a:latin typeface="Barlow Light"/>
                <a:ea typeface="Barlow Light"/>
                <a:cs typeface="Barlow Light"/>
                <a:sym typeface="Barlow Light"/>
              </a:rPr>
              <a:t>Numpy supports numerical operations crucial for data manipulation and processing, facilitating mathematical computations and transformations in the helmet detection project.</a:t>
            </a:r>
          </a:p>
          <a:p>
            <a:pPr algn="l">
              <a:lnSpc>
                <a:spcPts val="3748"/>
              </a:lnSpc>
            </a:pPr>
            <a:endParaRPr lang="en-US" sz="2677">
              <a:solidFill>
                <a:srgbClr val="FFFFFF"/>
              </a:solidFill>
              <a:latin typeface="Barlow Light"/>
              <a:ea typeface="Barlow Light"/>
              <a:cs typeface="Barlow Light"/>
              <a:sym typeface="Barlow Light"/>
            </a:endParaRPr>
          </a:p>
        </p:txBody>
      </p:sp>
      <p:sp>
        <p:nvSpPr>
          <p:cNvPr id="6" name="TextBox 6"/>
          <p:cNvSpPr txBox="1"/>
          <p:nvPr/>
        </p:nvSpPr>
        <p:spPr>
          <a:xfrm>
            <a:off x="8000354" y="4661184"/>
            <a:ext cx="2993309" cy="553669"/>
          </a:xfrm>
          <a:prstGeom prst="rect">
            <a:avLst/>
          </a:prstGeom>
        </p:spPr>
        <p:txBody>
          <a:bodyPr lIns="0" tIns="0" rIns="0" bIns="0" rtlCol="0" anchor="t">
            <a:spAutoFit/>
          </a:bodyPr>
          <a:lstStyle/>
          <a:p>
            <a:pPr algn="l">
              <a:lnSpc>
                <a:spcPts val="4673"/>
              </a:lnSpc>
            </a:pPr>
            <a:r>
              <a:rPr lang="en-US" sz="2921">
                <a:solidFill>
                  <a:srgbClr val="FFFFFF"/>
                </a:solidFill>
                <a:latin typeface="Barlow Light"/>
                <a:ea typeface="Barlow Light"/>
                <a:cs typeface="Barlow Light"/>
                <a:sym typeface="Barlow Light"/>
              </a:rPr>
              <a:t>Numpy</a:t>
            </a:r>
          </a:p>
        </p:txBody>
      </p:sp>
      <p:sp>
        <p:nvSpPr>
          <p:cNvPr id="7" name="TextBox 7"/>
          <p:cNvSpPr txBox="1"/>
          <p:nvPr/>
        </p:nvSpPr>
        <p:spPr>
          <a:xfrm>
            <a:off x="1441844" y="3486449"/>
            <a:ext cx="742203" cy="650776"/>
          </a:xfrm>
          <a:prstGeom prst="rect">
            <a:avLst/>
          </a:prstGeom>
        </p:spPr>
        <p:txBody>
          <a:bodyPr lIns="0" tIns="0" rIns="0" bIns="0" rtlCol="0" anchor="t">
            <a:spAutoFit/>
          </a:bodyPr>
          <a:lstStyle/>
          <a:p>
            <a:pPr algn="ctr">
              <a:lnSpc>
                <a:spcPts val="5282"/>
              </a:lnSpc>
            </a:pPr>
            <a:r>
              <a:rPr lang="en-US" sz="3772">
                <a:solidFill>
                  <a:srgbClr val="FFFFFF"/>
                </a:solidFill>
                <a:latin typeface="Barlow Condensed Semi-Bold"/>
                <a:ea typeface="Barlow Condensed Semi-Bold"/>
                <a:cs typeface="Barlow Condensed Semi-Bold"/>
                <a:sym typeface="Barlow Condensed Semi-Bold"/>
              </a:rPr>
              <a:t>1</a:t>
            </a:r>
          </a:p>
        </p:txBody>
      </p:sp>
      <p:sp>
        <p:nvSpPr>
          <p:cNvPr id="8" name="TextBox 8"/>
          <p:cNvSpPr txBox="1"/>
          <p:nvPr/>
        </p:nvSpPr>
        <p:spPr>
          <a:xfrm>
            <a:off x="375463" y="6495443"/>
            <a:ext cx="5034380" cy="3791557"/>
          </a:xfrm>
          <a:prstGeom prst="rect">
            <a:avLst/>
          </a:prstGeom>
        </p:spPr>
        <p:txBody>
          <a:bodyPr lIns="0" tIns="0" rIns="0" bIns="0" rtlCol="0" anchor="t">
            <a:spAutoFit/>
          </a:bodyPr>
          <a:lstStyle/>
          <a:p>
            <a:pPr marL="578091" lvl="1" indent="-289046" algn="l">
              <a:lnSpc>
                <a:spcPts val="3748"/>
              </a:lnSpc>
              <a:buFont typeface="Arial"/>
              <a:buChar char="•"/>
            </a:pPr>
            <a:r>
              <a:rPr lang="en-US" sz="2677">
                <a:solidFill>
                  <a:srgbClr val="FFFFFF"/>
                </a:solidFill>
                <a:latin typeface="Barlow Light"/>
                <a:ea typeface="Barlow Light"/>
                <a:cs typeface="Barlow Light"/>
                <a:sym typeface="Barlow Light"/>
              </a:rPr>
              <a:t>OpenCV library provides essential tools for image and video processing in the helmet detection system, enabling functions like image recognition and object tracking.</a:t>
            </a:r>
          </a:p>
          <a:p>
            <a:pPr algn="l">
              <a:lnSpc>
                <a:spcPts val="3748"/>
              </a:lnSpc>
            </a:pPr>
            <a:endParaRPr lang="en-US" sz="2677">
              <a:solidFill>
                <a:srgbClr val="FFFFFF"/>
              </a:solidFill>
              <a:latin typeface="Barlow Light"/>
              <a:ea typeface="Barlow Light"/>
              <a:cs typeface="Barlow Light"/>
              <a:sym typeface="Barlow Light"/>
            </a:endParaRPr>
          </a:p>
        </p:txBody>
      </p:sp>
      <p:sp>
        <p:nvSpPr>
          <p:cNvPr id="9" name="TextBox 9"/>
          <p:cNvSpPr txBox="1"/>
          <p:nvPr/>
        </p:nvSpPr>
        <p:spPr>
          <a:xfrm>
            <a:off x="1248632" y="4661184"/>
            <a:ext cx="2993309" cy="553669"/>
          </a:xfrm>
          <a:prstGeom prst="rect">
            <a:avLst/>
          </a:prstGeom>
        </p:spPr>
        <p:txBody>
          <a:bodyPr lIns="0" tIns="0" rIns="0" bIns="0" rtlCol="0" anchor="t">
            <a:spAutoFit/>
          </a:bodyPr>
          <a:lstStyle/>
          <a:p>
            <a:pPr algn="l">
              <a:lnSpc>
                <a:spcPts val="4673"/>
              </a:lnSpc>
            </a:pPr>
            <a:r>
              <a:rPr lang="en-US" sz="2921">
                <a:solidFill>
                  <a:srgbClr val="FFFFFF"/>
                </a:solidFill>
                <a:latin typeface="Barlow Light"/>
                <a:ea typeface="Barlow Light"/>
                <a:cs typeface="Barlow Light"/>
                <a:sym typeface="Barlow Light"/>
              </a:rPr>
              <a:t>OpenCV</a:t>
            </a:r>
          </a:p>
        </p:txBody>
      </p:sp>
      <p:sp>
        <p:nvSpPr>
          <p:cNvPr id="10" name="TextBox 10"/>
          <p:cNvSpPr txBox="1"/>
          <p:nvPr/>
        </p:nvSpPr>
        <p:spPr>
          <a:xfrm>
            <a:off x="13366221" y="6504968"/>
            <a:ext cx="4573307" cy="3487707"/>
          </a:xfrm>
          <a:prstGeom prst="rect">
            <a:avLst/>
          </a:prstGeom>
        </p:spPr>
        <p:txBody>
          <a:bodyPr lIns="0" tIns="0" rIns="0" bIns="0" rtlCol="0" anchor="t">
            <a:spAutoFit/>
          </a:bodyPr>
          <a:lstStyle/>
          <a:p>
            <a:pPr marL="540559" lvl="1" indent="-270280" algn="l">
              <a:lnSpc>
                <a:spcPts val="3505"/>
              </a:lnSpc>
              <a:buFont typeface="Arial"/>
              <a:buChar char="•"/>
            </a:pPr>
            <a:r>
              <a:rPr lang="en-US" sz="2503">
                <a:solidFill>
                  <a:srgbClr val="FFFFFF"/>
                </a:solidFill>
                <a:latin typeface="Barlow Light"/>
                <a:ea typeface="Barlow Light"/>
                <a:cs typeface="Barlow Light"/>
                <a:sym typeface="Barlow Light"/>
              </a:rPr>
              <a:t>Streamlit framework plays a vital role in creating user-friendly web interfaces for image and video uploads, enhancing the user experience in the helmet detection system.</a:t>
            </a:r>
          </a:p>
          <a:p>
            <a:pPr algn="l">
              <a:lnSpc>
                <a:spcPts val="3505"/>
              </a:lnSpc>
            </a:pPr>
            <a:endParaRPr lang="en-US" sz="2503">
              <a:solidFill>
                <a:srgbClr val="FFFFFF"/>
              </a:solidFill>
              <a:latin typeface="Barlow Light"/>
              <a:ea typeface="Barlow Light"/>
              <a:cs typeface="Barlow Light"/>
              <a:sym typeface="Barlow Light"/>
            </a:endParaRPr>
          </a:p>
        </p:txBody>
      </p:sp>
      <p:sp>
        <p:nvSpPr>
          <p:cNvPr id="11" name="TextBox 11"/>
          <p:cNvSpPr txBox="1"/>
          <p:nvPr/>
        </p:nvSpPr>
        <p:spPr>
          <a:xfrm>
            <a:off x="13848797" y="4661184"/>
            <a:ext cx="2993309" cy="553669"/>
          </a:xfrm>
          <a:prstGeom prst="rect">
            <a:avLst/>
          </a:prstGeom>
        </p:spPr>
        <p:txBody>
          <a:bodyPr lIns="0" tIns="0" rIns="0" bIns="0" rtlCol="0" anchor="t">
            <a:spAutoFit/>
          </a:bodyPr>
          <a:lstStyle/>
          <a:p>
            <a:pPr algn="l">
              <a:lnSpc>
                <a:spcPts val="4673"/>
              </a:lnSpc>
            </a:pPr>
            <a:r>
              <a:rPr lang="en-US" sz="2921">
                <a:solidFill>
                  <a:srgbClr val="FFFFFF"/>
                </a:solidFill>
                <a:latin typeface="Barlow Light"/>
                <a:ea typeface="Barlow Light"/>
                <a:cs typeface="Barlow Light"/>
                <a:sym typeface="Barlow Light"/>
              </a:rPr>
              <a:t>Streamlit</a:t>
            </a:r>
          </a:p>
        </p:txBody>
      </p:sp>
      <p:grpSp>
        <p:nvGrpSpPr>
          <p:cNvPr id="12" name="Group 12"/>
          <p:cNvGrpSpPr>
            <a:grpSpLocks noChangeAspect="1"/>
          </p:cNvGrpSpPr>
          <p:nvPr/>
        </p:nvGrpSpPr>
        <p:grpSpPr>
          <a:xfrm>
            <a:off x="8000354" y="3285623"/>
            <a:ext cx="1128628" cy="1128628"/>
            <a:chOff x="0" y="0"/>
            <a:chExt cx="6355080" cy="6355080"/>
          </a:xfrm>
        </p:grpSpPr>
        <p:sp>
          <p:nvSpPr>
            <p:cNvPr id="13" name="Freeform 1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14" name="TextBox 14"/>
          <p:cNvSpPr txBox="1"/>
          <p:nvPr/>
        </p:nvSpPr>
        <p:spPr>
          <a:xfrm>
            <a:off x="8193566" y="3486449"/>
            <a:ext cx="742203" cy="650776"/>
          </a:xfrm>
          <a:prstGeom prst="rect">
            <a:avLst/>
          </a:prstGeom>
        </p:spPr>
        <p:txBody>
          <a:bodyPr lIns="0" tIns="0" rIns="0" bIns="0" rtlCol="0" anchor="t">
            <a:spAutoFit/>
          </a:bodyPr>
          <a:lstStyle/>
          <a:p>
            <a:pPr algn="ctr">
              <a:lnSpc>
                <a:spcPts val="5282"/>
              </a:lnSpc>
            </a:pPr>
            <a:r>
              <a:rPr lang="en-US" sz="3772">
                <a:solidFill>
                  <a:srgbClr val="FFFFFF"/>
                </a:solidFill>
                <a:latin typeface="Barlow Condensed Semi-Bold"/>
                <a:ea typeface="Barlow Condensed Semi-Bold"/>
                <a:cs typeface="Barlow Condensed Semi-Bold"/>
                <a:sym typeface="Barlow Condensed Semi-Bold"/>
              </a:rPr>
              <a:t>2</a:t>
            </a:r>
          </a:p>
        </p:txBody>
      </p:sp>
      <p:grpSp>
        <p:nvGrpSpPr>
          <p:cNvPr id="15" name="Group 15"/>
          <p:cNvGrpSpPr>
            <a:grpSpLocks noChangeAspect="1"/>
          </p:cNvGrpSpPr>
          <p:nvPr/>
        </p:nvGrpSpPr>
        <p:grpSpPr>
          <a:xfrm>
            <a:off x="13848797" y="3285623"/>
            <a:ext cx="1128628" cy="1128628"/>
            <a:chOff x="0" y="0"/>
            <a:chExt cx="6355080" cy="6355080"/>
          </a:xfrm>
        </p:grpSpPr>
        <p:sp>
          <p:nvSpPr>
            <p:cNvPr id="16" name="Freeform 1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17" name="TextBox 17"/>
          <p:cNvSpPr txBox="1"/>
          <p:nvPr/>
        </p:nvSpPr>
        <p:spPr>
          <a:xfrm>
            <a:off x="14042010" y="3486449"/>
            <a:ext cx="742203" cy="650776"/>
          </a:xfrm>
          <a:prstGeom prst="rect">
            <a:avLst/>
          </a:prstGeom>
        </p:spPr>
        <p:txBody>
          <a:bodyPr lIns="0" tIns="0" rIns="0" bIns="0" rtlCol="0" anchor="t">
            <a:spAutoFit/>
          </a:bodyPr>
          <a:lstStyle/>
          <a:p>
            <a:pPr algn="ctr">
              <a:lnSpc>
                <a:spcPts val="5282"/>
              </a:lnSpc>
            </a:pPr>
            <a:r>
              <a:rPr lang="en-US" sz="3772">
                <a:solidFill>
                  <a:srgbClr val="FFFFFF"/>
                </a:solidFill>
                <a:latin typeface="Barlow Condensed Semi-Bold"/>
                <a:ea typeface="Barlow Condensed Semi-Bold"/>
                <a:cs typeface="Barlow Condensed Semi-Bold"/>
                <a:sym typeface="Barlow Condensed Semi-Bold"/>
              </a:rPr>
              <a:t>3</a:t>
            </a:r>
          </a:p>
        </p:txBody>
      </p:sp>
      <p:sp>
        <p:nvSpPr>
          <p:cNvPr id="18" name="TextBox 18"/>
          <p:cNvSpPr txBox="1"/>
          <p:nvPr/>
        </p:nvSpPr>
        <p:spPr>
          <a:xfrm>
            <a:off x="6457593" y="1485900"/>
            <a:ext cx="5563314" cy="468630"/>
          </a:xfrm>
          <a:prstGeom prst="rect">
            <a:avLst/>
          </a:prstGeom>
        </p:spPr>
        <p:txBody>
          <a:bodyPr lIns="0" tIns="0" rIns="0" bIns="0" rtlCol="0" anchor="t">
            <a:spAutoFit/>
          </a:bodyPr>
          <a:lstStyle/>
          <a:p>
            <a:pPr algn="ctr">
              <a:lnSpc>
                <a:spcPts val="3840"/>
              </a:lnSpc>
              <a:spcBef>
                <a:spcPct val="0"/>
              </a:spcBef>
            </a:pPr>
            <a:r>
              <a:rPr lang="en-US" sz="2400">
                <a:solidFill>
                  <a:srgbClr val="FFFFFF"/>
                </a:solidFill>
                <a:latin typeface="Barlow Light"/>
                <a:ea typeface="Barlow Light"/>
                <a:cs typeface="Barlow Light"/>
                <a:sym typeface="Barlow Light"/>
              </a:rPr>
              <a:t>Key Libraries for Helmet Detection System</a:t>
            </a:r>
          </a:p>
        </p:txBody>
      </p:sp>
      <p:pic>
        <p:nvPicPr>
          <p:cNvPr id="19" name="Audio 18">
            <a:hlinkClick r:id="" action="ppaction://media"/>
            <a:extLst>
              <a:ext uri="{FF2B5EF4-FFF2-40B4-BE49-F238E27FC236}">
                <a16:creationId xmlns:a16="http://schemas.microsoft.com/office/drawing/2014/main" id="{FD74C5A5-0E76-8CBB-D727-553F1295A28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7047">
        <p15:prstTrans prst="pageCurlDouble"/>
      </p:transition>
    </mc:Choice>
    <mc:Fallback>
      <p:transition spd="slow" advTm="470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sp>
        <p:nvSpPr>
          <p:cNvPr id="2" name="TextBox 2"/>
          <p:cNvSpPr txBox="1"/>
          <p:nvPr/>
        </p:nvSpPr>
        <p:spPr>
          <a:xfrm>
            <a:off x="1028700" y="1019175"/>
            <a:ext cx="14772604" cy="1133475"/>
          </a:xfrm>
          <a:prstGeom prst="rect">
            <a:avLst/>
          </a:prstGeom>
        </p:spPr>
        <p:txBody>
          <a:bodyPr lIns="0" tIns="0" rIns="0" bIns="0" rtlCol="0" anchor="t">
            <a:spAutoFit/>
          </a:bodyPr>
          <a:lstStyle/>
          <a:p>
            <a:pPr algn="l">
              <a:lnSpc>
                <a:spcPts val="8879"/>
              </a:lnSpc>
            </a:pPr>
            <a:r>
              <a:rPr lang="en-US" sz="7399">
                <a:solidFill>
                  <a:srgbClr val="FFFFFF"/>
                </a:solidFill>
                <a:latin typeface="Barlow Condensed Semi-Bold"/>
                <a:ea typeface="Barlow Condensed Semi-Bold"/>
                <a:cs typeface="Barlow Condensed Semi-Bold"/>
                <a:sym typeface="Barlow Condensed Semi-Bold"/>
              </a:rPr>
              <a:t>Yolov3 Files -</a:t>
            </a:r>
          </a:p>
        </p:txBody>
      </p:sp>
      <p:sp>
        <p:nvSpPr>
          <p:cNvPr id="3" name="TextBox 3"/>
          <p:cNvSpPr txBox="1"/>
          <p:nvPr/>
        </p:nvSpPr>
        <p:spPr>
          <a:xfrm>
            <a:off x="5840797" y="1347788"/>
            <a:ext cx="8954929" cy="485775"/>
          </a:xfrm>
          <a:prstGeom prst="rect">
            <a:avLst/>
          </a:prstGeom>
        </p:spPr>
        <p:txBody>
          <a:bodyPr lIns="0" tIns="0" rIns="0" bIns="0" rtlCol="0" anchor="t">
            <a:spAutoFit/>
          </a:bodyPr>
          <a:lstStyle/>
          <a:p>
            <a:pPr algn="ctr">
              <a:lnSpc>
                <a:spcPts val="3840"/>
              </a:lnSpc>
              <a:spcBef>
                <a:spcPct val="0"/>
              </a:spcBef>
            </a:pPr>
            <a:r>
              <a:rPr lang="en-US" sz="3200">
                <a:solidFill>
                  <a:srgbClr val="FFFFFF"/>
                </a:solidFill>
                <a:latin typeface="Barlow Condensed Semi-Bold"/>
                <a:ea typeface="Barlow Condensed Semi-Bold"/>
                <a:cs typeface="Barlow Condensed Semi-Bold"/>
                <a:sym typeface="Barlow Condensed Semi-Bold"/>
              </a:rPr>
              <a:t>Understanding the Components for Effective Helmet Detection</a:t>
            </a:r>
          </a:p>
        </p:txBody>
      </p:sp>
      <p:sp>
        <p:nvSpPr>
          <p:cNvPr id="4" name="TextBox 4"/>
          <p:cNvSpPr txBox="1"/>
          <p:nvPr/>
        </p:nvSpPr>
        <p:spPr>
          <a:xfrm>
            <a:off x="3180457" y="3457575"/>
            <a:ext cx="12541091" cy="1102866"/>
          </a:xfrm>
          <a:prstGeom prst="rect">
            <a:avLst/>
          </a:prstGeom>
        </p:spPr>
        <p:txBody>
          <a:bodyPr lIns="0" tIns="0" rIns="0" bIns="0" rtlCol="0" anchor="t">
            <a:spAutoFit/>
          </a:bodyPr>
          <a:lstStyle/>
          <a:p>
            <a:pPr marL="777240" lvl="1" indent="-388620" algn="ctr">
              <a:lnSpc>
                <a:spcPts val="4320"/>
              </a:lnSpc>
              <a:buFont typeface="Arial"/>
              <a:buChar char="•"/>
            </a:pPr>
            <a:r>
              <a:rPr lang="en-US" sz="3600" dirty="0">
                <a:solidFill>
                  <a:srgbClr val="FFFFFF"/>
                </a:solidFill>
                <a:latin typeface="Barlow Condensed"/>
                <a:ea typeface="Barlow Condensed"/>
                <a:cs typeface="Barlow Condensed"/>
                <a:sym typeface="Barlow Condensed"/>
              </a:rPr>
              <a:t>Configuration file defines network architecture, impacting helmet detection accuracy. Contains hyperparameters.</a:t>
            </a:r>
          </a:p>
        </p:txBody>
      </p:sp>
      <p:sp>
        <p:nvSpPr>
          <p:cNvPr id="5" name="TextBox 5"/>
          <p:cNvSpPr txBox="1"/>
          <p:nvPr/>
        </p:nvSpPr>
        <p:spPr>
          <a:xfrm>
            <a:off x="2638484" y="6149700"/>
            <a:ext cx="13625037" cy="542925"/>
          </a:xfrm>
          <a:prstGeom prst="rect">
            <a:avLst/>
          </a:prstGeom>
        </p:spPr>
        <p:txBody>
          <a:bodyPr lIns="0" tIns="0" rIns="0" bIns="0" rtlCol="0" anchor="t">
            <a:spAutoFit/>
          </a:bodyPr>
          <a:lstStyle/>
          <a:p>
            <a:pPr marL="777240" lvl="1" indent="-388620" algn="ctr">
              <a:lnSpc>
                <a:spcPts val="4320"/>
              </a:lnSpc>
              <a:buFont typeface="Arial"/>
              <a:buChar char="•"/>
            </a:pPr>
            <a:r>
              <a:rPr lang="en-US" sz="3600">
                <a:solidFill>
                  <a:srgbClr val="FFFFFF"/>
                </a:solidFill>
                <a:latin typeface="Barlow Condensed"/>
                <a:ea typeface="Barlow Condensed"/>
                <a:cs typeface="Barlow Condensed"/>
                <a:sym typeface="Barlow Condensed"/>
              </a:rPr>
              <a:t>Pre-trained weights file leveraging learned features for accurate helmet detection.</a:t>
            </a:r>
          </a:p>
        </p:txBody>
      </p:sp>
      <p:sp>
        <p:nvSpPr>
          <p:cNvPr id="6" name="TextBox 6"/>
          <p:cNvSpPr txBox="1"/>
          <p:nvPr/>
        </p:nvSpPr>
        <p:spPr>
          <a:xfrm>
            <a:off x="1079174" y="8115300"/>
            <a:ext cx="16743657" cy="2171700"/>
          </a:xfrm>
          <a:prstGeom prst="rect">
            <a:avLst/>
          </a:prstGeom>
        </p:spPr>
        <p:txBody>
          <a:bodyPr lIns="0" tIns="0" rIns="0" bIns="0" rtlCol="0" anchor="t">
            <a:spAutoFit/>
          </a:bodyPr>
          <a:lstStyle/>
          <a:p>
            <a:pPr marL="777240" lvl="1" indent="-388620" algn="ctr">
              <a:lnSpc>
                <a:spcPts val="4320"/>
              </a:lnSpc>
              <a:spcBef>
                <a:spcPct val="0"/>
              </a:spcBef>
              <a:buFont typeface="Arial"/>
              <a:buChar char="•"/>
            </a:pPr>
            <a:r>
              <a:rPr lang="en-US" sz="3600">
                <a:solidFill>
                  <a:srgbClr val="FFFFFF"/>
                </a:solidFill>
                <a:latin typeface="Barlow Condensed"/>
                <a:ea typeface="Barlow Condensed"/>
                <a:cs typeface="Barlow Condensed"/>
                <a:sym typeface="Barlow Condensed"/>
              </a:rPr>
              <a:t>File containing class names like 'helmet' for identifying and labeling helmet objects during detection. Lists the predefined classes or categories the model can identify, enabling accurate classification of detected objects like helmets.</a:t>
            </a:r>
          </a:p>
          <a:p>
            <a:pPr algn="ctr">
              <a:lnSpc>
                <a:spcPts val="4320"/>
              </a:lnSpc>
              <a:spcBef>
                <a:spcPct val="0"/>
              </a:spcBef>
            </a:pPr>
            <a:endParaRPr lang="en-US" sz="3600">
              <a:solidFill>
                <a:srgbClr val="FFFFFF"/>
              </a:solidFill>
              <a:latin typeface="Barlow Condensed"/>
              <a:ea typeface="Barlow Condensed"/>
              <a:cs typeface="Barlow Condensed"/>
              <a:sym typeface="Barlow Condensed"/>
            </a:endParaRPr>
          </a:p>
        </p:txBody>
      </p:sp>
      <p:sp>
        <p:nvSpPr>
          <p:cNvPr id="7" name="TextBox 7"/>
          <p:cNvSpPr txBox="1"/>
          <p:nvPr/>
        </p:nvSpPr>
        <p:spPr>
          <a:xfrm>
            <a:off x="7162800" y="2233613"/>
            <a:ext cx="4008954" cy="1133475"/>
          </a:xfrm>
          <a:prstGeom prst="rect">
            <a:avLst/>
          </a:prstGeom>
        </p:spPr>
        <p:txBody>
          <a:bodyPr wrap="square" lIns="0" tIns="0" rIns="0" bIns="0" rtlCol="0" anchor="t">
            <a:spAutoFit/>
          </a:bodyPr>
          <a:lstStyle/>
          <a:p>
            <a:pPr algn="ctr">
              <a:lnSpc>
                <a:spcPts val="8880"/>
              </a:lnSpc>
              <a:spcBef>
                <a:spcPct val="0"/>
              </a:spcBef>
            </a:pPr>
            <a:r>
              <a:rPr lang="en-US" sz="7400" dirty="0">
                <a:solidFill>
                  <a:srgbClr val="FFFFFF"/>
                </a:solidFill>
                <a:latin typeface="Barlow Condensed Semi-Bold"/>
                <a:ea typeface="Barlow Condensed Semi-Bold"/>
                <a:cs typeface="Barlow Condensed Semi-Bold"/>
                <a:sym typeface="Barlow Condensed Semi-Bold"/>
              </a:rPr>
              <a:t>yolov3.cfg</a:t>
            </a:r>
          </a:p>
        </p:txBody>
      </p:sp>
      <p:sp>
        <p:nvSpPr>
          <p:cNvPr id="8" name="TextBox 8"/>
          <p:cNvSpPr txBox="1"/>
          <p:nvPr/>
        </p:nvSpPr>
        <p:spPr>
          <a:xfrm>
            <a:off x="6781800" y="4943475"/>
            <a:ext cx="5930265" cy="1133475"/>
          </a:xfrm>
          <a:prstGeom prst="rect">
            <a:avLst/>
          </a:prstGeom>
        </p:spPr>
        <p:txBody>
          <a:bodyPr wrap="square" lIns="0" tIns="0" rIns="0" bIns="0" rtlCol="0" anchor="t">
            <a:spAutoFit/>
          </a:bodyPr>
          <a:lstStyle/>
          <a:p>
            <a:pPr algn="ctr">
              <a:lnSpc>
                <a:spcPts val="8880"/>
              </a:lnSpc>
              <a:spcBef>
                <a:spcPct val="0"/>
              </a:spcBef>
            </a:pPr>
            <a:r>
              <a:rPr lang="en-US" sz="7400" dirty="0">
                <a:solidFill>
                  <a:srgbClr val="FFFFFF"/>
                </a:solidFill>
                <a:latin typeface="Barlow Condensed Semi-Bold"/>
                <a:ea typeface="Barlow Condensed Semi-Bold"/>
                <a:cs typeface="Barlow Condensed Semi-Bold"/>
                <a:sym typeface="Barlow Condensed Semi-Bold"/>
              </a:rPr>
              <a:t>yolov3.weights</a:t>
            </a:r>
          </a:p>
        </p:txBody>
      </p:sp>
      <p:sp>
        <p:nvSpPr>
          <p:cNvPr id="9" name="TextBox 9"/>
          <p:cNvSpPr txBox="1"/>
          <p:nvPr/>
        </p:nvSpPr>
        <p:spPr>
          <a:xfrm>
            <a:off x="6826686" y="7089688"/>
            <a:ext cx="5885379" cy="1133475"/>
          </a:xfrm>
          <a:prstGeom prst="rect">
            <a:avLst/>
          </a:prstGeom>
        </p:spPr>
        <p:txBody>
          <a:bodyPr wrap="square" lIns="0" tIns="0" rIns="0" bIns="0" rtlCol="0" anchor="t">
            <a:spAutoFit/>
          </a:bodyPr>
          <a:lstStyle/>
          <a:p>
            <a:pPr algn="ctr">
              <a:lnSpc>
                <a:spcPts val="8880"/>
              </a:lnSpc>
              <a:spcBef>
                <a:spcPct val="0"/>
              </a:spcBef>
            </a:pPr>
            <a:r>
              <a:rPr lang="en-US" sz="7400" dirty="0" err="1">
                <a:solidFill>
                  <a:srgbClr val="FFFFFF"/>
                </a:solidFill>
                <a:latin typeface="Barlow Condensed Semi-Bold"/>
                <a:ea typeface="Barlow Condensed Semi-Bold"/>
                <a:cs typeface="Barlow Condensed Semi-Bold"/>
                <a:sym typeface="Barlow Condensed Semi-Bold"/>
              </a:rPr>
              <a:t>helmet.names</a:t>
            </a:r>
            <a:endParaRPr lang="en-US" sz="7400" dirty="0">
              <a:solidFill>
                <a:srgbClr val="FFFFFF"/>
              </a:solidFill>
              <a:latin typeface="Barlow Condensed Semi-Bold"/>
              <a:ea typeface="Barlow Condensed Semi-Bold"/>
              <a:cs typeface="Barlow Condensed Semi-Bold"/>
              <a:sym typeface="Barlow Condensed Semi-Bold"/>
            </a:endParaRPr>
          </a:p>
        </p:txBody>
      </p:sp>
      <p:pic>
        <p:nvPicPr>
          <p:cNvPr id="10" name="Audio 9">
            <a:hlinkClick r:id="" action="ppaction://media"/>
            <a:extLst>
              <a:ext uri="{FF2B5EF4-FFF2-40B4-BE49-F238E27FC236}">
                <a16:creationId xmlns:a16="http://schemas.microsoft.com/office/drawing/2014/main" id="{87262629-0B40-158E-6BCC-BF05D408AD2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5747">
        <p15:prstTrans prst="pageCurlDouble"/>
      </p:transition>
    </mc:Choice>
    <mc:Fallback>
      <p:transition spd="slow" advTm="457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4"/>
            <a:stretch>
              <a:fillRect t="-9277" b="-9277"/>
            </a:stretch>
          </a:blipFill>
        </p:spPr>
      </p:sp>
      <p:sp>
        <p:nvSpPr>
          <p:cNvPr id="3" name="TextBox 3"/>
          <p:cNvSpPr txBox="1"/>
          <p:nvPr/>
        </p:nvSpPr>
        <p:spPr>
          <a:xfrm>
            <a:off x="10325100" y="4010025"/>
            <a:ext cx="6031991" cy="1133475"/>
          </a:xfrm>
          <a:prstGeom prst="rect">
            <a:avLst/>
          </a:prstGeom>
        </p:spPr>
        <p:txBody>
          <a:bodyPr lIns="0" tIns="0" rIns="0" bIns="0" rtlCol="0" anchor="t">
            <a:spAutoFit/>
          </a:bodyPr>
          <a:lstStyle/>
          <a:p>
            <a:pPr algn="l">
              <a:lnSpc>
                <a:spcPts val="8879"/>
              </a:lnSpc>
            </a:pPr>
            <a:r>
              <a:rPr lang="en-US" sz="7399">
                <a:solidFill>
                  <a:srgbClr val="FFFFFF"/>
                </a:solidFill>
                <a:latin typeface="Barlow Condensed Bold"/>
                <a:ea typeface="Barlow Condensed Bold"/>
                <a:cs typeface="Barlow Condensed Bold"/>
                <a:sym typeface="Barlow Condensed Bold"/>
              </a:rPr>
              <a:t>YOLOv3 Model</a:t>
            </a:r>
          </a:p>
        </p:txBody>
      </p:sp>
      <p:pic>
        <p:nvPicPr>
          <p:cNvPr id="4" name="Audio 3">
            <a:hlinkClick r:id="" action="ppaction://media"/>
            <a:extLst>
              <a:ext uri="{FF2B5EF4-FFF2-40B4-BE49-F238E27FC236}">
                <a16:creationId xmlns:a16="http://schemas.microsoft.com/office/drawing/2014/main" id="{23B32F39-AF04-EA08-CD5C-7B1537EB146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4448">
        <p15:prstTrans prst="pageCurlDouble"/>
      </p:transition>
    </mc:Choice>
    <mc:Fallback>
      <p:transition spd="slow" advTm="444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02C"/>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028700"/>
            <a:ext cx="15011400" cy="1974298"/>
            <a:chOff x="0" y="0"/>
            <a:chExt cx="20015200" cy="2632397"/>
          </a:xfrm>
        </p:grpSpPr>
        <p:sp>
          <p:nvSpPr>
            <p:cNvPr id="3" name="TextBox 3"/>
            <p:cNvSpPr txBox="1"/>
            <p:nvPr/>
          </p:nvSpPr>
          <p:spPr>
            <a:xfrm>
              <a:off x="0" y="-9525"/>
              <a:ext cx="20015200" cy="1508125"/>
            </a:xfrm>
            <a:prstGeom prst="rect">
              <a:avLst/>
            </a:prstGeom>
          </p:spPr>
          <p:txBody>
            <a:bodyPr lIns="0" tIns="0" rIns="0" bIns="0" rtlCol="0" anchor="t">
              <a:spAutoFit/>
            </a:bodyPr>
            <a:lstStyle/>
            <a:p>
              <a:pPr algn="l">
                <a:lnSpc>
                  <a:spcPts val="8879"/>
                </a:lnSpc>
              </a:pPr>
              <a:r>
                <a:rPr lang="en-US" sz="7399">
                  <a:solidFill>
                    <a:srgbClr val="FFFFFF"/>
                  </a:solidFill>
                  <a:latin typeface="Barlow Condensed Semi-Bold"/>
                  <a:ea typeface="Barlow Condensed Semi-Bold"/>
                  <a:cs typeface="Barlow Condensed Semi-Bold"/>
                  <a:sym typeface="Barlow Condensed Semi-Bold"/>
                </a:rPr>
                <a:t>YOLOv3 Overview</a:t>
              </a:r>
            </a:p>
          </p:txBody>
        </p:sp>
        <p:sp>
          <p:nvSpPr>
            <p:cNvPr id="4" name="TextBox 4"/>
            <p:cNvSpPr txBox="1"/>
            <p:nvPr/>
          </p:nvSpPr>
          <p:spPr>
            <a:xfrm>
              <a:off x="0" y="1977712"/>
              <a:ext cx="17139732" cy="654685"/>
            </a:xfrm>
            <a:prstGeom prst="rect">
              <a:avLst/>
            </a:prstGeom>
          </p:spPr>
          <p:txBody>
            <a:bodyPr lIns="0" tIns="0" rIns="0" bIns="0" rtlCol="0" anchor="t">
              <a:spAutoFit/>
            </a:bodyPr>
            <a:lstStyle/>
            <a:p>
              <a:pPr algn="l">
                <a:lnSpc>
                  <a:spcPts val="4200"/>
                </a:lnSpc>
              </a:pPr>
              <a:r>
                <a:rPr lang="en-US" sz="2800">
                  <a:solidFill>
                    <a:srgbClr val="FFFFFF"/>
                  </a:solidFill>
                  <a:latin typeface="Barlow Light"/>
                  <a:ea typeface="Barlow Light"/>
                  <a:cs typeface="Barlow Light"/>
                  <a:sym typeface="Barlow Light"/>
                </a:rPr>
                <a:t>Exploring the Advanced Real-time Object Detection Capabilities</a:t>
              </a:r>
            </a:p>
          </p:txBody>
        </p:sp>
      </p:grpSp>
      <p:grpSp>
        <p:nvGrpSpPr>
          <p:cNvPr id="5" name="Group 5"/>
          <p:cNvGrpSpPr/>
          <p:nvPr/>
        </p:nvGrpSpPr>
        <p:grpSpPr>
          <a:xfrm>
            <a:off x="396405" y="5569088"/>
            <a:ext cx="3784557" cy="3603947"/>
            <a:chOff x="0" y="-475308"/>
            <a:chExt cx="5046077" cy="4805262"/>
          </a:xfrm>
        </p:grpSpPr>
        <p:sp>
          <p:nvSpPr>
            <p:cNvPr id="6" name="TextBox 6"/>
            <p:cNvSpPr txBox="1"/>
            <p:nvPr/>
          </p:nvSpPr>
          <p:spPr>
            <a:xfrm>
              <a:off x="38443" y="-475308"/>
              <a:ext cx="5007634" cy="685588"/>
            </a:xfrm>
            <a:prstGeom prst="rect">
              <a:avLst/>
            </a:prstGeom>
          </p:spPr>
          <p:txBody>
            <a:bodyPr lIns="0" tIns="0" rIns="0" bIns="0" rtlCol="0" anchor="t">
              <a:spAutoFit/>
            </a:bodyPr>
            <a:lstStyle/>
            <a:p>
              <a:pPr algn="l">
                <a:lnSpc>
                  <a:spcPts val="4340"/>
                </a:lnSpc>
              </a:pPr>
              <a:r>
                <a:rPr lang="en-US" sz="3100" dirty="0">
                  <a:solidFill>
                    <a:srgbClr val="FFFFFF"/>
                  </a:solidFill>
                  <a:latin typeface="Barlow Condensed Semi-Bold"/>
                  <a:ea typeface="Barlow Condensed Semi-Bold"/>
                  <a:cs typeface="Barlow Condensed Semi-Bold"/>
                  <a:sym typeface="Barlow Condensed Semi-Bold"/>
                </a:rPr>
                <a:t>STATE-OF-THE-ART MODEL</a:t>
              </a:r>
            </a:p>
          </p:txBody>
        </p:sp>
        <p:sp>
          <p:nvSpPr>
            <p:cNvPr id="7" name="TextBox 7"/>
            <p:cNvSpPr txBox="1"/>
            <p:nvPr/>
          </p:nvSpPr>
          <p:spPr>
            <a:xfrm>
              <a:off x="0" y="1001284"/>
              <a:ext cx="5007634" cy="332867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Barlow Light"/>
                  <a:ea typeface="Barlow Light"/>
                  <a:cs typeface="Barlow Light"/>
                  <a:sym typeface="Barlow Light"/>
                </a:rPr>
                <a:t>YOLOv3 provides cutting-edge real-time object detection, making it a top choice for various projects.</a:t>
              </a:r>
            </a:p>
            <a:p>
              <a:pPr algn="l">
                <a:lnSpc>
                  <a:spcPts val="3359"/>
                </a:lnSpc>
              </a:pPr>
              <a:endParaRPr lang="en-US" sz="2400">
                <a:solidFill>
                  <a:srgbClr val="FFFFFF"/>
                </a:solidFill>
                <a:latin typeface="Barlow Light"/>
                <a:ea typeface="Barlow Light"/>
                <a:cs typeface="Barlow Light"/>
                <a:sym typeface="Barlow Light"/>
              </a:endParaRPr>
            </a:p>
          </p:txBody>
        </p:sp>
      </p:grpSp>
      <p:grpSp>
        <p:nvGrpSpPr>
          <p:cNvPr id="8" name="Group 8"/>
          <p:cNvGrpSpPr/>
          <p:nvPr/>
        </p:nvGrpSpPr>
        <p:grpSpPr>
          <a:xfrm>
            <a:off x="4570621" y="5631532"/>
            <a:ext cx="3655596" cy="3960602"/>
            <a:chOff x="-107368" y="-392049"/>
            <a:chExt cx="4874127" cy="5280803"/>
          </a:xfrm>
        </p:grpSpPr>
        <p:sp>
          <p:nvSpPr>
            <p:cNvPr id="9" name="TextBox 9"/>
            <p:cNvSpPr txBox="1"/>
            <p:nvPr/>
          </p:nvSpPr>
          <p:spPr>
            <a:xfrm>
              <a:off x="-107368" y="-392049"/>
              <a:ext cx="4766759" cy="688453"/>
            </a:xfrm>
            <a:prstGeom prst="rect">
              <a:avLst/>
            </a:prstGeom>
          </p:spPr>
          <p:txBody>
            <a:bodyPr lIns="0" tIns="0" rIns="0" bIns="0" rtlCol="0" anchor="t">
              <a:spAutoFit/>
            </a:bodyPr>
            <a:lstStyle/>
            <a:p>
              <a:pPr algn="l">
                <a:lnSpc>
                  <a:spcPts val="4340"/>
                </a:lnSpc>
              </a:pPr>
              <a:r>
                <a:rPr lang="en-US" sz="3100" dirty="0">
                  <a:solidFill>
                    <a:srgbClr val="FFFFFF"/>
                  </a:solidFill>
                  <a:latin typeface="Barlow Condensed Semi-Bold"/>
                  <a:ea typeface="Barlow Condensed Semi-Bold"/>
                  <a:cs typeface="Barlow Condensed Semi-Bold"/>
                  <a:sym typeface="Barlow Condensed Semi-Bold"/>
                </a:rPr>
                <a:t>HIGH PRECISION</a:t>
              </a:r>
            </a:p>
          </p:txBody>
        </p:sp>
        <p:sp>
          <p:nvSpPr>
            <p:cNvPr id="10" name="TextBox 10"/>
            <p:cNvSpPr txBox="1"/>
            <p:nvPr/>
          </p:nvSpPr>
          <p:spPr>
            <a:xfrm>
              <a:off x="0" y="1001284"/>
              <a:ext cx="4766759" cy="388747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Barlow Light"/>
                  <a:ea typeface="Barlow Light"/>
                  <a:cs typeface="Barlow Light"/>
                  <a:sym typeface="Barlow Light"/>
                </a:rPr>
                <a:t>With YOLOv3, achieve high precision in detecting objects swiftly, ensuring accuracy and reliability in results.</a:t>
              </a:r>
            </a:p>
            <a:p>
              <a:pPr algn="l">
                <a:lnSpc>
                  <a:spcPts val="3359"/>
                </a:lnSpc>
              </a:pPr>
              <a:endParaRPr lang="en-US" sz="2400">
                <a:solidFill>
                  <a:srgbClr val="FFFFFF"/>
                </a:solidFill>
                <a:latin typeface="Barlow Light"/>
                <a:ea typeface="Barlow Light"/>
                <a:cs typeface="Barlow Light"/>
                <a:sym typeface="Barlow Light"/>
              </a:endParaRPr>
            </a:p>
          </p:txBody>
        </p:sp>
      </p:grpSp>
      <p:grpSp>
        <p:nvGrpSpPr>
          <p:cNvPr id="11" name="Group 11"/>
          <p:cNvGrpSpPr/>
          <p:nvPr/>
        </p:nvGrpSpPr>
        <p:grpSpPr>
          <a:xfrm>
            <a:off x="8721517" y="5681538"/>
            <a:ext cx="4086927" cy="4211640"/>
            <a:chOff x="0" y="0"/>
            <a:chExt cx="5449236" cy="5615519"/>
          </a:xfrm>
        </p:grpSpPr>
        <p:sp>
          <p:nvSpPr>
            <p:cNvPr id="12" name="TextBox 12"/>
            <p:cNvSpPr txBox="1"/>
            <p:nvPr/>
          </p:nvSpPr>
          <p:spPr>
            <a:xfrm>
              <a:off x="0" y="-66675"/>
              <a:ext cx="5449236" cy="1415219"/>
            </a:xfrm>
            <a:prstGeom prst="rect">
              <a:avLst/>
            </a:prstGeom>
          </p:spPr>
          <p:txBody>
            <a:bodyPr lIns="0" tIns="0" rIns="0" bIns="0" rtlCol="0" anchor="t">
              <a:spAutoFit/>
            </a:bodyPr>
            <a:lstStyle/>
            <a:p>
              <a:pPr algn="l">
                <a:lnSpc>
                  <a:spcPts val="4340"/>
                </a:lnSpc>
              </a:pPr>
              <a:r>
                <a:rPr lang="en-US" sz="3100">
                  <a:solidFill>
                    <a:srgbClr val="FFFFFF"/>
                  </a:solidFill>
                  <a:latin typeface="Barlow Condensed Semi-Bold"/>
                  <a:ea typeface="Barlow Condensed Semi-Bold"/>
                  <a:cs typeface="Barlow Condensed Semi-Bold"/>
                  <a:sym typeface="Barlow Condensed Semi-Bold"/>
                </a:rPr>
                <a:t>RELEVANCE TO HELMET DETECTION PROJECT</a:t>
              </a:r>
            </a:p>
          </p:txBody>
        </p:sp>
        <p:sp>
          <p:nvSpPr>
            <p:cNvPr id="13" name="TextBox 13"/>
            <p:cNvSpPr txBox="1"/>
            <p:nvPr/>
          </p:nvSpPr>
          <p:spPr>
            <a:xfrm>
              <a:off x="0" y="1728049"/>
              <a:ext cx="5449236" cy="388747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Barlow Light"/>
                  <a:ea typeface="Barlow Light"/>
                  <a:cs typeface="Barlow Light"/>
                  <a:sym typeface="Barlow Light"/>
                </a:rPr>
                <a:t>The YOLOv3 model's capabilities align perfectly with the requirements of the helmet detection project, enhancing safety measures effectively.</a:t>
              </a:r>
            </a:p>
            <a:p>
              <a:pPr algn="l">
                <a:lnSpc>
                  <a:spcPts val="3359"/>
                </a:lnSpc>
              </a:pPr>
              <a:endParaRPr lang="en-US" sz="2400">
                <a:solidFill>
                  <a:srgbClr val="FFFFFF"/>
                </a:solidFill>
                <a:latin typeface="Barlow Light"/>
                <a:ea typeface="Barlow Light"/>
                <a:cs typeface="Barlow Light"/>
                <a:sym typeface="Barlow Light"/>
              </a:endParaRPr>
            </a:p>
          </p:txBody>
        </p:sp>
      </p:grpSp>
      <p:grpSp>
        <p:nvGrpSpPr>
          <p:cNvPr id="14" name="Group 14"/>
          <p:cNvGrpSpPr/>
          <p:nvPr/>
        </p:nvGrpSpPr>
        <p:grpSpPr>
          <a:xfrm>
            <a:off x="4651147" y="4240437"/>
            <a:ext cx="927320" cy="927320"/>
            <a:chOff x="0" y="0"/>
            <a:chExt cx="1236427" cy="1236427"/>
          </a:xfrm>
        </p:grpSpPr>
        <p:grpSp>
          <p:nvGrpSpPr>
            <p:cNvPr id="15" name="Group 15"/>
            <p:cNvGrpSpPr>
              <a:grpSpLocks noChangeAspect="1"/>
            </p:cNvGrpSpPr>
            <p:nvPr/>
          </p:nvGrpSpPr>
          <p:grpSpPr>
            <a:xfrm>
              <a:off x="0" y="0"/>
              <a:ext cx="1236427" cy="1236427"/>
              <a:chOff x="0" y="0"/>
              <a:chExt cx="6355080" cy="6355080"/>
            </a:xfrm>
          </p:grpSpPr>
          <p:sp>
            <p:nvSpPr>
              <p:cNvPr id="16" name="Freeform 16"/>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17" name="Freeform 17"/>
            <p:cNvSpPr/>
            <p:nvPr/>
          </p:nvSpPr>
          <p:spPr>
            <a:xfrm>
              <a:off x="457602" y="345571"/>
              <a:ext cx="321222" cy="545285"/>
            </a:xfrm>
            <a:custGeom>
              <a:avLst/>
              <a:gdLst/>
              <a:ahLst/>
              <a:cxnLst/>
              <a:rect l="l" t="t" r="r" b="b"/>
              <a:pathLst>
                <a:path w="321222" h="545285">
                  <a:moveTo>
                    <a:pt x="0" y="0"/>
                  </a:moveTo>
                  <a:lnTo>
                    <a:pt x="321223" y="0"/>
                  </a:lnTo>
                  <a:lnTo>
                    <a:pt x="321223" y="545285"/>
                  </a:lnTo>
                  <a:lnTo>
                    <a:pt x="0" y="5452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grpSp>
        <p:nvGrpSpPr>
          <p:cNvPr id="18" name="Group 18"/>
          <p:cNvGrpSpPr/>
          <p:nvPr/>
        </p:nvGrpSpPr>
        <p:grpSpPr>
          <a:xfrm>
            <a:off x="614338" y="4240437"/>
            <a:ext cx="927320" cy="927320"/>
            <a:chOff x="0" y="0"/>
            <a:chExt cx="1236427" cy="1236427"/>
          </a:xfrm>
        </p:grpSpPr>
        <p:grpSp>
          <p:nvGrpSpPr>
            <p:cNvPr id="19" name="Group 19"/>
            <p:cNvGrpSpPr>
              <a:grpSpLocks noChangeAspect="1"/>
            </p:cNvGrpSpPr>
            <p:nvPr/>
          </p:nvGrpSpPr>
          <p:grpSpPr>
            <a:xfrm>
              <a:off x="0" y="0"/>
              <a:ext cx="1236427" cy="1236427"/>
              <a:chOff x="0" y="0"/>
              <a:chExt cx="6355080" cy="6355080"/>
            </a:xfrm>
          </p:grpSpPr>
          <p:sp>
            <p:nvSpPr>
              <p:cNvPr id="20" name="Freeform 20"/>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21" name="Freeform 21"/>
            <p:cNvSpPr/>
            <p:nvPr/>
          </p:nvSpPr>
          <p:spPr>
            <a:xfrm>
              <a:off x="320785" y="345661"/>
              <a:ext cx="594857" cy="545106"/>
            </a:xfrm>
            <a:custGeom>
              <a:avLst/>
              <a:gdLst/>
              <a:ahLst/>
              <a:cxnLst/>
              <a:rect l="l" t="t" r="r" b="b"/>
              <a:pathLst>
                <a:path w="594857" h="545106">
                  <a:moveTo>
                    <a:pt x="0" y="0"/>
                  </a:moveTo>
                  <a:lnTo>
                    <a:pt x="594857" y="0"/>
                  </a:lnTo>
                  <a:lnTo>
                    <a:pt x="594857" y="545105"/>
                  </a:lnTo>
                  <a:lnTo>
                    <a:pt x="0" y="5451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grpSp>
        <p:nvGrpSpPr>
          <p:cNvPr id="22" name="Group 22"/>
          <p:cNvGrpSpPr/>
          <p:nvPr/>
        </p:nvGrpSpPr>
        <p:grpSpPr>
          <a:xfrm>
            <a:off x="8721517" y="3996406"/>
            <a:ext cx="927320" cy="927320"/>
            <a:chOff x="0" y="0"/>
            <a:chExt cx="1236427" cy="1236427"/>
          </a:xfrm>
        </p:grpSpPr>
        <p:grpSp>
          <p:nvGrpSpPr>
            <p:cNvPr id="23" name="Group 23"/>
            <p:cNvGrpSpPr>
              <a:grpSpLocks noChangeAspect="1"/>
            </p:cNvGrpSpPr>
            <p:nvPr/>
          </p:nvGrpSpPr>
          <p:grpSpPr>
            <a:xfrm>
              <a:off x="0" y="0"/>
              <a:ext cx="1236427" cy="1236427"/>
              <a:chOff x="0" y="0"/>
              <a:chExt cx="6355080" cy="6355080"/>
            </a:xfrm>
          </p:grpSpPr>
          <p:sp>
            <p:nvSpPr>
              <p:cNvPr id="24" name="Freeform 2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25" name="Freeform 25"/>
            <p:cNvSpPr/>
            <p:nvPr/>
          </p:nvSpPr>
          <p:spPr>
            <a:xfrm>
              <a:off x="317706" y="345571"/>
              <a:ext cx="601015" cy="545285"/>
            </a:xfrm>
            <a:custGeom>
              <a:avLst/>
              <a:gdLst/>
              <a:ahLst/>
              <a:cxnLst/>
              <a:rect l="l" t="t" r="r" b="b"/>
              <a:pathLst>
                <a:path w="601015" h="545285">
                  <a:moveTo>
                    <a:pt x="0" y="0"/>
                  </a:moveTo>
                  <a:lnTo>
                    <a:pt x="601015" y="0"/>
                  </a:lnTo>
                  <a:lnTo>
                    <a:pt x="601015" y="545285"/>
                  </a:lnTo>
                  <a:lnTo>
                    <a:pt x="0" y="5452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grpSp>
        <p:nvGrpSpPr>
          <p:cNvPr id="26" name="Group 26"/>
          <p:cNvGrpSpPr/>
          <p:nvPr/>
        </p:nvGrpSpPr>
        <p:grpSpPr>
          <a:xfrm>
            <a:off x="13473466" y="5681538"/>
            <a:ext cx="4056818" cy="4211640"/>
            <a:chOff x="0" y="0"/>
            <a:chExt cx="5409091" cy="5615519"/>
          </a:xfrm>
        </p:grpSpPr>
        <p:sp>
          <p:nvSpPr>
            <p:cNvPr id="27" name="TextBox 27"/>
            <p:cNvSpPr txBox="1"/>
            <p:nvPr/>
          </p:nvSpPr>
          <p:spPr>
            <a:xfrm>
              <a:off x="0" y="-66675"/>
              <a:ext cx="5409091" cy="1415219"/>
            </a:xfrm>
            <a:prstGeom prst="rect">
              <a:avLst/>
            </a:prstGeom>
          </p:spPr>
          <p:txBody>
            <a:bodyPr lIns="0" tIns="0" rIns="0" bIns="0" rtlCol="0" anchor="t">
              <a:spAutoFit/>
            </a:bodyPr>
            <a:lstStyle/>
            <a:p>
              <a:pPr algn="l">
                <a:lnSpc>
                  <a:spcPts val="4340"/>
                </a:lnSpc>
              </a:pPr>
              <a:r>
                <a:rPr lang="en-US" sz="3100">
                  <a:solidFill>
                    <a:srgbClr val="FFFFFF"/>
                  </a:solidFill>
                  <a:latin typeface="Barlow Condensed Semi-Bold"/>
                  <a:ea typeface="Barlow Condensed Semi-Bold"/>
                  <a:cs typeface="Barlow Condensed Semi-Bold"/>
                  <a:sym typeface="Barlow Condensed Semi-Bold"/>
                </a:rPr>
                <a:t>EFFICIENCY IN OBJECT RECOGNITION</a:t>
              </a:r>
            </a:p>
          </p:txBody>
        </p:sp>
        <p:sp>
          <p:nvSpPr>
            <p:cNvPr id="28" name="TextBox 28"/>
            <p:cNvSpPr txBox="1"/>
            <p:nvPr/>
          </p:nvSpPr>
          <p:spPr>
            <a:xfrm>
              <a:off x="0" y="1728049"/>
              <a:ext cx="5409091" cy="3887470"/>
            </a:xfrm>
            <a:prstGeom prst="rect">
              <a:avLst/>
            </a:prstGeom>
          </p:spPr>
          <p:txBody>
            <a:bodyPr lIns="0" tIns="0" rIns="0" bIns="0" rtlCol="0" anchor="t">
              <a:spAutoFit/>
            </a:bodyPr>
            <a:lstStyle/>
            <a:p>
              <a:pPr marL="518160" lvl="1" indent="-259080" algn="l">
                <a:lnSpc>
                  <a:spcPts val="3359"/>
                </a:lnSpc>
                <a:buFont typeface="Arial"/>
                <a:buChar char="•"/>
              </a:pPr>
              <a:r>
                <a:rPr lang="en-US" sz="2400">
                  <a:solidFill>
                    <a:srgbClr val="FFFFFF"/>
                  </a:solidFill>
                  <a:latin typeface="Barlow Light"/>
                  <a:ea typeface="Barlow Light"/>
                  <a:cs typeface="Barlow Light"/>
                  <a:sym typeface="Barlow Light"/>
                </a:rPr>
                <a:t>Utilize YOLOv3's efficient object recognition features to detect helmets swiftly and accurately, contributing to workplace safety enhancements.</a:t>
              </a:r>
            </a:p>
            <a:p>
              <a:pPr algn="l">
                <a:lnSpc>
                  <a:spcPts val="3359"/>
                </a:lnSpc>
              </a:pPr>
              <a:endParaRPr lang="en-US" sz="2400">
                <a:solidFill>
                  <a:srgbClr val="FFFFFF"/>
                </a:solidFill>
                <a:latin typeface="Barlow Light"/>
                <a:ea typeface="Barlow Light"/>
                <a:cs typeface="Barlow Light"/>
                <a:sym typeface="Barlow Light"/>
              </a:endParaRPr>
            </a:p>
          </p:txBody>
        </p:sp>
      </p:grpSp>
      <p:grpSp>
        <p:nvGrpSpPr>
          <p:cNvPr id="29" name="Group 29"/>
          <p:cNvGrpSpPr/>
          <p:nvPr/>
        </p:nvGrpSpPr>
        <p:grpSpPr>
          <a:xfrm>
            <a:off x="13473466" y="3996406"/>
            <a:ext cx="927320" cy="927320"/>
            <a:chOff x="0" y="0"/>
            <a:chExt cx="1236427" cy="1236427"/>
          </a:xfrm>
        </p:grpSpPr>
        <p:grpSp>
          <p:nvGrpSpPr>
            <p:cNvPr id="30" name="Group 30"/>
            <p:cNvGrpSpPr>
              <a:grpSpLocks noChangeAspect="1"/>
            </p:cNvGrpSpPr>
            <p:nvPr/>
          </p:nvGrpSpPr>
          <p:grpSpPr>
            <a:xfrm>
              <a:off x="0" y="0"/>
              <a:ext cx="1236427" cy="1236427"/>
              <a:chOff x="0" y="0"/>
              <a:chExt cx="6355080" cy="6355080"/>
            </a:xfrm>
          </p:grpSpPr>
          <p:sp>
            <p:nvSpPr>
              <p:cNvPr id="31" name="Freeform 31"/>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7EC0DA"/>
              </a:solidFill>
            </p:spPr>
          </p:sp>
        </p:grpSp>
        <p:sp>
          <p:nvSpPr>
            <p:cNvPr id="32" name="Freeform 32"/>
            <p:cNvSpPr/>
            <p:nvPr/>
          </p:nvSpPr>
          <p:spPr>
            <a:xfrm>
              <a:off x="317706" y="345571"/>
              <a:ext cx="601015" cy="545285"/>
            </a:xfrm>
            <a:custGeom>
              <a:avLst/>
              <a:gdLst/>
              <a:ahLst/>
              <a:cxnLst/>
              <a:rect l="l" t="t" r="r" b="b"/>
              <a:pathLst>
                <a:path w="601015" h="545285">
                  <a:moveTo>
                    <a:pt x="0" y="0"/>
                  </a:moveTo>
                  <a:lnTo>
                    <a:pt x="601015" y="0"/>
                  </a:lnTo>
                  <a:lnTo>
                    <a:pt x="601015" y="545285"/>
                  </a:lnTo>
                  <a:lnTo>
                    <a:pt x="0" y="5452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pic>
        <p:nvPicPr>
          <p:cNvPr id="33" name="Audio 32">
            <a:hlinkClick r:id="" action="ppaction://media"/>
            <a:extLst>
              <a:ext uri="{FF2B5EF4-FFF2-40B4-BE49-F238E27FC236}">
                <a16:creationId xmlns:a16="http://schemas.microsoft.com/office/drawing/2014/main" id="{7AA7B4A1-2756-E325-33B8-C2BCAE7A8803}"/>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325245" t="-161075" r="-325245" b="-161075"/>
          <a:stretch>
            <a:fillRect/>
          </a:stretch>
        </p:blipFill>
        <p:spPr>
          <a:xfrm>
            <a:off x="14173200" y="7972425"/>
            <a:ext cx="3657600" cy="205740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advTm="37970">
        <p15:prstTrans prst="pageCurlDouble"/>
      </p:transition>
    </mc:Choice>
    <mc:Fallback>
      <p:transition spd="slow" advTm="379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TotalTime>
  <Words>506</Words>
  <Application>Microsoft Office PowerPoint</Application>
  <PresentationFormat>Custom</PresentationFormat>
  <Paragraphs>81</Paragraphs>
  <Slides>17</Slides>
  <Notes>0</Notes>
  <HiddenSlides>0</HiddenSlides>
  <MMClips>18</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Barlow Condensed</vt:lpstr>
      <vt:lpstr>Public Sans</vt:lpstr>
      <vt:lpstr>Telegraf</vt:lpstr>
      <vt:lpstr>Calibri</vt:lpstr>
      <vt:lpstr>Barlow Condensed Bold</vt:lpstr>
      <vt:lpstr>Barlow Bold</vt:lpstr>
      <vt:lpstr>Barlow Light</vt:lpstr>
      <vt:lpstr>Barlow Condensed Semi-Bold</vt:lpstr>
      <vt:lpstr>Telegraf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Helmet Detection</dc:title>
  <cp:lastModifiedBy>lekshmi l</cp:lastModifiedBy>
  <cp:revision>3</cp:revision>
  <dcterms:created xsi:type="dcterms:W3CDTF">2006-08-16T00:00:00Z</dcterms:created>
  <dcterms:modified xsi:type="dcterms:W3CDTF">2024-07-03T07:31:12Z</dcterms:modified>
  <dc:identifier>DAGJ3r8pBzQ</dc:identifier>
</cp:coreProperties>
</file>